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78" r:id="rId1"/>
  </p:sldMasterIdLst>
  <p:notesMasterIdLst>
    <p:notesMasterId r:id="rId25"/>
  </p:notesMasterIdLst>
  <p:sldIdLst>
    <p:sldId id="380" r:id="rId2"/>
    <p:sldId id="2147473140" r:id="rId3"/>
    <p:sldId id="2147473139" r:id="rId4"/>
    <p:sldId id="2147473146" r:id="rId5"/>
    <p:sldId id="404" r:id="rId6"/>
    <p:sldId id="2147473114" r:id="rId7"/>
    <p:sldId id="2147473115" r:id="rId8"/>
    <p:sldId id="2147473116" r:id="rId9"/>
    <p:sldId id="2147473118" r:id="rId10"/>
    <p:sldId id="2147473119" r:id="rId11"/>
    <p:sldId id="2147473141" r:id="rId12"/>
    <p:sldId id="2147473120" r:id="rId13"/>
    <p:sldId id="2147473145" r:id="rId14"/>
    <p:sldId id="2147473138" r:id="rId15"/>
    <p:sldId id="2147473124" r:id="rId16"/>
    <p:sldId id="2147473122" r:id="rId17"/>
    <p:sldId id="419" r:id="rId18"/>
    <p:sldId id="2147473135" r:id="rId19"/>
    <p:sldId id="2147473127" r:id="rId20"/>
    <p:sldId id="2147473142" r:id="rId21"/>
    <p:sldId id="2147473136" r:id="rId22"/>
    <p:sldId id="2147473144" r:id="rId23"/>
    <p:sldId id="2147473147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orient="horz" pos="1684" userDrawn="1">
          <p15:clr>
            <a:srgbClr val="A4A3A4"/>
          </p15:clr>
        </p15:guide>
        <p15:guide id="4" pos="5019" userDrawn="1">
          <p15:clr>
            <a:srgbClr val="A4A3A4"/>
          </p15:clr>
        </p15:guide>
        <p15:guide id="6" orient="horz" pos="414" userDrawn="1">
          <p15:clr>
            <a:srgbClr val="A4A3A4"/>
          </p15:clr>
        </p15:guide>
        <p15:guide id="7" pos="29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444F"/>
    <a:srgbClr val="92D051"/>
    <a:srgbClr val="9B142C"/>
    <a:srgbClr val="2A5E68"/>
    <a:srgbClr val="E5ECF3"/>
    <a:srgbClr val="272727"/>
    <a:srgbClr val="882131"/>
    <a:srgbClr val="373B45"/>
    <a:srgbClr val="E0E7E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9C856A-B1E7-42B0-A8B6-EAAD5DF72B47}">
  <a:tblStyle styleId="{1A9C856A-B1E7-42B0-A8B6-EAAD5DF72B4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68" autoAdjust="0"/>
    <p:restoredTop sz="60456" autoAdjust="0"/>
  </p:normalViewPr>
  <p:slideViewPr>
    <p:cSldViewPr snapToGrid="0">
      <p:cViewPr varScale="1">
        <p:scale>
          <a:sx n="45" d="100"/>
          <a:sy n="45" d="100"/>
        </p:scale>
        <p:origin x="917" y="38"/>
      </p:cViewPr>
      <p:guideLst>
        <p:guide orient="horz" pos="1684"/>
        <p:guide pos="5019"/>
        <p:guide orient="horz" pos="414"/>
        <p:guide pos="29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32240666886335E-2"/>
          <c:y val="0.27530651327523464"/>
          <c:w val="0.90182090875004273"/>
          <c:h val="0.3984625183424845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12700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Лист1!$A$2:$A$18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Лист1!$B$2:$B$18</c:f>
              <c:numCache>
                <c:formatCode>#,##0</c:formatCode>
                <c:ptCount val="17"/>
                <c:pt idx="0">
                  <c:v>280</c:v>
                </c:pt>
                <c:pt idx="1">
                  <c:v>210</c:v>
                </c:pt>
                <c:pt idx="2">
                  <c:v>200</c:v>
                </c:pt>
                <c:pt idx="3">
                  <c:v>250</c:v>
                </c:pt>
                <c:pt idx="4">
                  <c:v>280</c:v>
                </c:pt>
                <c:pt idx="5">
                  <c:v>300</c:v>
                </c:pt>
                <c:pt idx="6">
                  <c:v>370</c:v>
                </c:pt>
                <c:pt idx="7">
                  <c:v>350</c:v>
                </c:pt>
                <c:pt idx="8">
                  <c:v>310</c:v>
                </c:pt>
                <c:pt idx="9">
                  <c:v>400</c:v>
                </c:pt>
                <c:pt idx="10">
                  <c:v>440</c:v>
                </c:pt>
                <c:pt idx="11">
                  <c:v>500</c:v>
                </c:pt>
                <c:pt idx="12">
                  <c:v>480</c:v>
                </c:pt>
                <c:pt idx="13">
                  <c:v>590</c:v>
                </c:pt>
                <c:pt idx="14">
                  <c:v>570</c:v>
                </c:pt>
                <c:pt idx="15">
                  <c:v>700</c:v>
                </c:pt>
                <c:pt idx="16">
                  <c:v>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03-422F-92C7-D307E5A6F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9716943"/>
        <c:axId val="1688404255"/>
      </c:lineChart>
      <c:catAx>
        <c:axId val="18997169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474747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688404255"/>
        <c:crosses val="autoZero"/>
        <c:auto val="1"/>
        <c:lblAlgn val="ctr"/>
        <c:lblOffset val="100"/>
        <c:noMultiLvlLbl val="0"/>
      </c:catAx>
      <c:valAx>
        <c:axId val="1688404255"/>
        <c:scaling>
          <c:orientation val="minMax"/>
          <c:max val="1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899716943"/>
        <c:crosses val="autoZero"/>
        <c:crossBetween val="between"/>
        <c:min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32240666886335E-2"/>
          <c:y val="0.29115527346953107"/>
          <c:w val="0.90182090875004273"/>
          <c:h val="0.3826138295408651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12700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Лист1!$A$2:$A$18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Лист1!$B$2:$B$18</c:f>
              <c:numCache>
                <c:formatCode>#,##0</c:formatCode>
                <c:ptCount val="17"/>
                <c:pt idx="0">
                  <c:v>11000</c:v>
                </c:pt>
                <c:pt idx="1">
                  <c:v>5900</c:v>
                </c:pt>
                <c:pt idx="2">
                  <c:v>8000</c:v>
                </c:pt>
                <c:pt idx="3">
                  <c:v>9000</c:v>
                </c:pt>
                <c:pt idx="4">
                  <c:v>10000</c:v>
                </c:pt>
                <c:pt idx="5">
                  <c:v>11000</c:v>
                </c:pt>
                <c:pt idx="6">
                  <c:v>9000</c:v>
                </c:pt>
                <c:pt idx="7">
                  <c:v>5300</c:v>
                </c:pt>
                <c:pt idx="8">
                  <c:v>5800</c:v>
                </c:pt>
                <c:pt idx="9">
                  <c:v>7000</c:v>
                </c:pt>
                <c:pt idx="10">
                  <c:v>7400</c:v>
                </c:pt>
                <c:pt idx="11">
                  <c:v>7800</c:v>
                </c:pt>
                <c:pt idx="12">
                  <c:v>6700</c:v>
                </c:pt>
                <c:pt idx="13">
                  <c:v>7900</c:v>
                </c:pt>
                <c:pt idx="14">
                  <c:v>8000</c:v>
                </c:pt>
                <c:pt idx="15">
                  <c:v>8200</c:v>
                </c:pt>
                <c:pt idx="16">
                  <c:v>10000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12-4856-BC05-10BB69E68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9716943"/>
        <c:axId val="1688404255"/>
      </c:lineChart>
      <c:catAx>
        <c:axId val="18997169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474747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688404255"/>
        <c:crosses val="autoZero"/>
        <c:auto val="1"/>
        <c:lblAlgn val="ctr"/>
        <c:lblOffset val="100"/>
        <c:noMultiLvlLbl val="0"/>
      </c:catAx>
      <c:valAx>
        <c:axId val="1688404255"/>
        <c:scaling>
          <c:orientation val="minMax"/>
          <c:max val="12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899716943"/>
        <c:crosses val="autoZero"/>
        <c:crossBetween val="between"/>
        <c:minorUnit val="2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32240666886335E-2"/>
          <c:y val="3.3162698049953344E-2"/>
          <c:w val="0.82899714953743597"/>
          <c:h val="0.7512990036118275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СБЕР</c:v>
                </c:pt>
              </c:strCache>
            </c:strRef>
          </c:tx>
          <c:spPr>
            <a:ln w="19050" cap="rnd">
              <a:solidFill>
                <a:srgbClr val="92D05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2477</c:v>
                </c:pt>
                <c:pt idx="1">
                  <c:v>7887</c:v>
                </c:pt>
                <c:pt idx="2">
                  <c:v>16685</c:v>
                </c:pt>
                <c:pt idx="3">
                  <c:v>22720</c:v>
                </c:pt>
                <c:pt idx="4">
                  <c:v>35532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E8-5644-8413-C356BB34735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Яндекс</c:v>
                </c:pt>
              </c:strCache>
            </c:strRef>
          </c:tx>
          <c:spPr>
            <a:ln w="19050" cap="rnd">
              <a:solidFill>
                <a:schemeClr val="tx2">
                  <a:lumMod val="1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2882</c:v>
                </c:pt>
                <c:pt idx="1">
                  <c:v>3258</c:v>
                </c:pt>
                <c:pt idx="2">
                  <c:v>8682</c:v>
                </c:pt>
                <c:pt idx="3">
                  <c:v>14430</c:v>
                </c:pt>
                <c:pt idx="4">
                  <c:v>19095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E8-5644-8413-C356BB34735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TCS GROUP ("Тинькофф")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2707</c:v>
                </c:pt>
                <c:pt idx="1">
                  <c:v>4154</c:v>
                </c:pt>
                <c:pt idx="2">
                  <c:v>4682</c:v>
                </c:pt>
                <c:pt idx="3">
                  <c:v>8747</c:v>
                </c:pt>
                <c:pt idx="4">
                  <c:v>12105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E8-5644-8413-C356BB34735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МТС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4268</c:v>
                </c:pt>
                <c:pt idx="1">
                  <c:v>6373</c:v>
                </c:pt>
                <c:pt idx="2">
                  <c:v>5629</c:v>
                </c:pt>
                <c:pt idx="3">
                  <c:v>8703</c:v>
                </c:pt>
                <c:pt idx="4">
                  <c:v>11548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E8-5644-8413-C356BB34735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VK</c:v>
                </c:pt>
              </c:strCache>
            </c:strRef>
          </c:tx>
          <c:spPr>
            <a:ln w="19050" cap="rnd">
              <a:solidFill>
                <a:srgbClr val="3431FF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2259</c:v>
                </c:pt>
                <c:pt idx="1">
                  <c:v>3933</c:v>
                </c:pt>
                <c:pt idx="2">
                  <c:v>3808</c:v>
                </c:pt>
                <c:pt idx="3">
                  <c:v>7703</c:v>
                </c:pt>
                <c:pt idx="4">
                  <c:v>5352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E8-5644-8413-C356BB347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9716943"/>
        <c:axId val="1688404255"/>
      </c:lineChart>
      <c:catAx>
        <c:axId val="18997169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474747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F444F"/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688404255"/>
        <c:crosses val="autoZero"/>
        <c:auto val="1"/>
        <c:lblAlgn val="ctr"/>
        <c:lblOffset val="100"/>
        <c:noMultiLvlLbl val="0"/>
      </c:catAx>
      <c:valAx>
        <c:axId val="1688404255"/>
        <c:scaling>
          <c:orientation val="minMax"/>
          <c:max val="40000"/>
          <c:min val="2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3F444F"/>
                </a:solidFill>
                <a:latin typeface="Manrope" pitchFamily="2" charset="0"/>
                <a:ea typeface="+mn-ea"/>
                <a:cs typeface="+mn-cs"/>
              </a:defRPr>
            </a:pPr>
            <a:endParaRPr lang="ru-RU"/>
          </a:p>
        </c:txPr>
        <c:crossAx val="1899716943"/>
        <c:crosses val="autoZero"/>
        <c:crossBetween val="between"/>
        <c:majorUnit val="5000"/>
        <c:minorUnit val="5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545405458816759E-2"/>
          <c:y val="0.88567894177970807"/>
          <c:w val="0.89999985970040419"/>
          <c:h val="4.59820489027493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3F444F"/>
              </a:solidFill>
              <a:latin typeface="Manrope" pitchFamily="2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Manrope" pitchFamily="2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0T15:15:23.720"/>
    </inkml:context>
    <inkml:brush xml:id="br0">
      <inkml:brushProperty name="width" value="0.1" units="cm"/>
      <inkml:brushProperty name="height" value="0.1" units="cm"/>
      <inkml:brushProperty name="color" value="#262E37"/>
    </inkml:brush>
  </inkml:definitions>
  <inkml:trace contextRef="#ctx0" brushRef="#br0">183 252 8191,'3'-58'0,"6"7"5063,14 50-5063,14-2 2818,12 13-2818,4 15 1719,-7 14-1719,-12 11 6784,-13-1-6784,-13-2 0,-14-7 0,-16-6 0,-19-5 0,-18-5 0,-6-4 0,7-4 0,11-6 0,24-7 0,10-7 0,18-14 0,10-10 0,10-6 0,10 3 0,4 12 0,1 12 0,-2 14 0,-6 15 0,-8 13 0,-10 9 0,-10-2 0,-10-9 0,-10-10 0,-12-21 0,-10-31 0,-3-28 0,5-21 0,12 3 0,11 19 0,10 28 0,5 15 0,3 14 0,3 4 0,2 6 0,-2 6 0,-4 5 0,-2 0 0,-8-1 0,-9-4 0,-7-5 0,-3-6 0,7-13 0,8-13 0,11-11 0,11-3 0,9 8 0,7 10 0,0 10 0,-6 14 0,-5 15 0,-8 17 0,-9 11 0,-10-2 0,-7-12 0,-5-15 0,2-22 0,5-23 0,6-23 0,10-14 0,10 4 0,4 12 0,4 19 0,-2 14 0,-10 11 0,-1 12 0,-8 17 0,-7 16 0,-7 9 0,-5-6 0,0-15 0,7-17 0,6-26 0,5-27 0,7-23 0,11-10 0,8 10 0,5 20 0,-4 21 0,-10 16 0,-7 16 0,-12 14 0,-12 11 0,-10 5 0,-8-5 0,3-8 0,6-10 0,5-10 0,6-5 0,5-5 0,5-6 0,3-8 0,3-11 0,3-9 0,3-2 0,0 4 0,-3 5 0,-2 10 0,-3 7 0,-2 7 0,-5 10 0,-3 10 0,-1 8 0,-1 7 0,2 2 0,0 4 0,-1 4 0,1 4 0,1 1 0,4-1 0,3-1 0,2-4 0,1-5 0,3-7 0,6-5 0,4-5 0,5-7 0,2-5 0,-2-6 0,2-10 0,4-13 0,4-18 0,4-13 0,1-8 0,-4 2 0,-6 3 0,-6 7 0,-6 8 0,-5 7 0,-4 8 0,-2 6 0,0 9 0,-3 5 0,-1 6 0,-2 2 0,-2 8 0,0 15 0,2 14 0,1 10 0,4-2 0,1-8 0,2-11 0,1-10 0,3-8 0,4-6 0,1-5 0,3-10 0,1-17 0,1-14 0,-2-9 0,-1 5 0,-5 11 0,-5 21 0,-6 11 0,-8 20 0,-9 15 0,-4 12 0,-3 9 0,4 4 0,6 3 0,5 3 0,7-1 0,3-7 0,2-14 0,0-15 0,1-14 0,3-13 0,4-14 0,6-20 0,7-23 0,4-15 0,2-7 0,0 0 0,-1 7 0,-4 10 0,-4 16 0,-5 18 0,-5 15 0,-3 9 0,-2 8 0,-2 9 0,-2 14 0,-5 22 0,-3 27 0,0 13 0,2 7 0,5-13 0,3-24 0,1-21 0,3-23 0,3-20 0,1-15 0,-1-16 0,1-12 0,-2-4 0,1 2 0,-2 5 0,0 6 0,-2 9 0,0 10 0,-1 9 0,0 8 0,0 4 0,-1 7 0,2 9 0,0 9 0,3 6 0,0-3 0,1-7 0,0-9 0,0-13 0,1-27 0,1-36 0,1-29 0,-7 38 0,0 0 0,1-43 0,-4 27 0,-7 26 0,-7 24 0,-7 14 0,-3 9 0,0 7 0,5 5 0,3 5 0,5-2 0,3-5 0,3-7 0,1-5 0,11-3 0,-4 1 0,6 7 0,-5 7 0,-2 5 0,-1-1 0,-1-4 0,0-2 0,-2-2 0,-4-1 0,-7-2 0,-5-3 0,-4-2 0,3-2 0,5-2 0,4 0 0,5-1 0,3 2 0,1 2 0,12 5 0,2 13 0,9 12 0,-4 10 0,-5-3 0,-5-10 0,-5-14 0,-27-56 0,0-7 0,-16-38 0,14 24 0,12 22 0,8 23 0,5 19 0,1 23 0,0 1 0,1 17 0,-2-1 0,0 4 0,0-4 0,0-11 0,1-14 0,11-11 0,19-4 0,26 0 0,21 5 0,10 14 0,-8 12 0,-18 8 0,-20-2 0,-20-9 0,-11-6 0,-8-2 0,-2-1 0,-1-1 0,-1-4 0,0-10 0,0-16 0,0-18 0,4-12 0,3 0 0,2 13 0,0 15 0,-3 16 0,-3 17 0,-5 18 0,-4 18 0,-4 14 0,-4-1 0,1-9 0,1-16 0,0-19 0,-2-20 0,-3-23 0,-3-19 0,1-10 0,3 5 0,3 14 0,1 15 0,1 7 0,0 5 0,6 3 0,1 8 0,5 10 0,0 9 0,0 1 0,0-5 0,0-12 0,0-16 0,2-23 0,0-19 0,0-12 0,0 7 0,1 15 0,0 19 0,1 12 0,0 6 0,-1 5 0,1 8 0,0 8 0,1 7 0,0-1 0,1-4 0,1-8 0,1-8 0,1-12 0,1-11 0,0-10 0,1-3 0,-3 5 0,-3 5 0,-2 9 0,-3 3 0,0 8 0,0 7 0,1 11 0,3 10 0,5 7 0,6-1 0,4-8 0,0-9 0,-4-11 0,-6-12 0,-5-12 0,-4-8 0,-8-5 0,-7 2 0,-8 5 0,-4 4 0,0 4 0,4 4 0,6 4 0,4 1 0,3-2 0,3-4 0,1-3 0,3-1 0,2 0 0,2 2 0,3 4 0,7 4 0,14 9 0,13 14 0,12 14 0,3 15 0,-6 8 0,-10 0 0,-13-9 0,-12-12 0,-6-14 0,-3-10 0,-3-13 0,0-19 0,0-18 0,0-19 0,0-2 0,0 10 0,0 18 0,0 21 0,0 12 0,0 14 0,1 8 0,0 9 0,2 1 0,2-2 0,0-6 0,3-10 0,1-6 0,4-8 0,1-8 0,0-3 0,-1-3 0,-6 4 0,-3 7 0,-2 10 0,-2 10 0,0 7 0,0 2 0,4-3 0,5-8 0,5-5 0,3-6 0,-1-8 0,-5-10 0,-6-10 0,-8-10 0,-12-8 0,-9 1 0,-4 7 0,4 12 0,9 13 0,8 7 0,4 6 0,3 5 0,0 5 0,1 5 0,3 2 0,2-2 0,2-3 0,1-4 0,-1-6 0,-2-12 0,-2-14 0,-3-10 0,-1-6 0,1 20 0,2 17 0,3 27 0,3 12 0,2 9 0,-1 3 0,-2-2 0,-3-5 0,-4-7 0,-6-10 0,-2-7 0,-3-6 0,1-3 0,5-5 0,0-1 0,6-4 0,3-1 0,4-5 0,3-6 0,7-4 0,3-1 0,7 4 0,3 4 0,-1 5 0,-5 3 0,-7 0 0,-6 0 0,-6 3 0,-4 2 0,-8 1 0,-13 3 0,-12-1 0,-8 0 0,-2 1 0,5-1 0,9 0 0,8-1 0,7 0 0,4-1 0,-1-1 0,0-3 0,0 0 0,0-2 0,0 0 0,-1-2 0,-2 0 0,-1-4 0,2-4 0,5-1 0,2-1 0,1 2 0,-1 4 0,-3 4 0,-3 4 0,-3 2 0,0 2 0,0 0 0,7-4 0,1-5 0,4-3 0,0 0 0,0 3 0,7 7 0,3 2 0,10 4 0,1 0 0,-1 1 0,-2-3 0,-10-3 0,-3-3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AE57C-2E7B-974E-A553-FD6A25DBFA19}" type="slidenum">
              <a:rPr lang="en-TR" smtClean="0"/>
              <a:t>1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474877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7E29-59E6-9AB1-5188-A278B16E4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1C1BFB-2D2F-5678-AC04-AAB0F546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252AC1F-D5C2-24FE-E788-967851780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ru-RU" dirty="0"/>
            </a:br>
            <a:r>
              <a:rPr lang="ru-RU" dirty="0"/>
              <a:t>К чему я все это. Точно не для того, чтобы пожаловаться как тяжело агентству и как плохо на нашем рынке. Нет, я уверен что у нас отличный рынок, да и мы не сидим сложа руки.</a:t>
            </a:r>
            <a:br>
              <a:rPr lang="ru-RU" dirty="0"/>
            </a:br>
            <a:r>
              <a:rPr lang="ru-RU" dirty="0"/>
              <a:t>Моя мысль проста.</a:t>
            </a:r>
            <a:br>
              <a:rPr lang="ru-RU" dirty="0"/>
            </a:br>
            <a:r>
              <a:rPr lang="ru-RU" dirty="0"/>
              <a:t>Вокруг нас изменилось буквально все, но не подходы участников рынка. Большинство и на стороне агентств, и на стороне бизнеса и на стороне рекламного инвентаря действуют также, как и 5, и 10 лет назад. Почему? Почему мы следим за трендами, тестируем новые каналы, но игнорируем действительно большие изменения ища возможности для роста в старых подходах?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4061BD-788C-9F77-9E67-D58D3A3E01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9360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Лично я верю в то, рост уже сейчас лежит на совсем других территориях. В новом подходе к взаимодействию и построению маркетинга. </a:t>
            </a:r>
            <a:br>
              <a:rPr lang="ru-RU" dirty="0"/>
            </a:br>
            <a:r>
              <a:rPr lang="ru-RU" dirty="0"/>
              <a:t>И на территории смыслов.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F0E6E-BD22-4773-AD66-D6E0E60DA64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2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D08A5-62D8-5E15-88BC-CA1BFBA9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0DF3AC-4BF6-B5A1-6540-87DCBAB9C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43C1A3A-BDFF-CCFF-E762-AB4A43F23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 уверен, что для того, чтобы расти надо меняться. </a:t>
            </a:r>
            <a:br>
              <a:rPr lang="ru-RU" dirty="0"/>
            </a:br>
            <a:r>
              <a:rPr lang="ru-RU" dirty="0"/>
              <a:t>Меняться в первую очередь на глубоком уровне, на уровне взаимодействия внутри маркетинга, на стыке маркетинга и бизнеса на уровне продукта агентства агентств и построения связки бизнес-агентство.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9B4EF5-F79C-611E-195A-D36027B19B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065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D236-F1B6-5DA1-381A-ABF553D8C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459DDC-80A8-66C9-BAB6-D56EE12FA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7B7679-7B15-2145-A9BC-571922C33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 уверен, что для того, чтобы расти надо меняться. </a:t>
            </a:r>
            <a:br>
              <a:rPr lang="ru-RU" dirty="0"/>
            </a:br>
            <a:r>
              <a:rPr lang="ru-RU" dirty="0"/>
              <a:t>Меняться в первую очередь на глубоком уровне, на уровне взаимодействия внутри маркетинга, на стыке маркетинга и бизнеса на уровне продукта агентства агентств и построения связки бизнес-агентство. </a:t>
            </a:r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A643ED-EAB8-7D03-6BA5-29754EA692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5706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A0C7A-3271-3F19-CB4A-C02722A4A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E04B206-F728-2BA9-21D4-5139DEC4D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D570BD7-535E-AA94-E2D6-54FCD0F68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dirty="0"/>
              <a:t>Рост лежит не внутри конкретных каналов и инструментов, а там где происходит взаимодействие маркетинга с продуктом, стратегией, продажами.  </a:t>
            </a:r>
          </a:p>
          <a:p>
            <a:r>
              <a:rPr lang="ru-RU" sz="1200" b="0" dirty="0"/>
              <a:t>И конечно на уровне </a:t>
            </a:r>
            <a:r>
              <a:rPr lang="ru-RU" sz="1200" b="0" dirty="0" err="1"/>
              <a:t>скилов</a:t>
            </a:r>
            <a:r>
              <a:rPr lang="ru-RU" sz="1200" b="0" dirty="0"/>
              <a:t> команды, которые все это должна создавать.</a:t>
            </a:r>
          </a:p>
          <a:p>
            <a:endParaRPr lang="ru-RU" sz="1200" b="0" dirty="0"/>
          </a:p>
          <a:p>
            <a:r>
              <a:rPr lang="ru-RU" sz="1200" b="0" dirty="0"/>
              <a:t>Именно работа на этих уровнях может дать качественно другой результат и именно вокруг того, как построить качественное взаимодействие маркетинга с</a:t>
            </a:r>
          </a:p>
          <a:p>
            <a:r>
              <a:rPr lang="ru-RU" sz="1200" b="0" dirty="0"/>
              <a:t>другими частями бизнеса мы построили программу нашей </a:t>
            </a:r>
            <a:r>
              <a:rPr lang="ru-RU" sz="1200" b="0" dirty="0" err="1"/>
              <a:t>конференци</a:t>
            </a:r>
            <a:r>
              <a:rPr lang="ru-RU" sz="1200" b="0" dirty="0"/>
              <a:t>. </a:t>
            </a:r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099EF0-C1E4-91EF-FD0C-A34C921498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7817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488CF-0AB3-39D8-3FF6-D6372A9BF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DB45AED-7D43-8C15-340A-7DA98CD8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5D9BA7C-6797-4303-EB13-45D9EE88B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Эта же идея является одним из краеугольных камней нашего подхода, который мы называем Ответственный маркетинг. </a:t>
            </a:r>
            <a:br>
              <a:rPr lang="ru-RU" dirty="0"/>
            </a:br>
            <a:r>
              <a:rPr lang="ru-RU" dirty="0"/>
              <a:t>В прошлом году мы рассказывали о том, что хотим изменить рынок, но начнем себя.</a:t>
            </a:r>
            <a:br>
              <a:rPr lang="ru-RU" dirty="0"/>
            </a:br>
            <a:r>
              <a:rPr lang="ru-RU" dirty="0"/>
              <a:t>И мы начали.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D4F999-B204-7F0F-4F8E-E37F76B8D3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096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B0574-E645-D9A3-6A06-37BBDD08B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CE2CE06-3FEB-05A3-D9B6-C7CFF04066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1EF3D46-42C5-A5CD-9235-1414B1413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Мы начали с того, что трансформировали корпоративную культуру. Она, как известно ест стратегию на завтрак. </a:t>
            </a:r>
            <a:br>
              <a:rPr lang="ru-RU" dirty="0"/>
            </a:br>
            <a:r>
              <a:rPr lang="ru-RU" dirty="0"/>
              <a:t>Теперь при подборе персонала мы уделяем больше внимание софтам, а не </a:t>
            </a:r>
            <a:r>
              <a:rPr lang="ru-RU" dirty="0" err="1"/>
              <a:t>хардам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Мы хотим менять процессы и то, как человек думает, как он умеет налаживать связи, умеет учиться в конце концов выходит на первый план.</a:t>
            </a:r>
            <a:br>
              <a:rPr lang="ru-RU" dirty="0"/>
            </a:br>
            <a:r>
              <a:rPr lang="ru-RU" dirty="0"/>
              <a:t>Совершенно по новому подходим к развитию персонала. Строим команду, а не просто коллектив. </a:t>
            </a:r>
            <a:br>
              <a:rPr lang="ru-RU" dirty="0"/>
            </a:br>
            <a:r>
              <a:rPr lang="ru-RU" dirty="0"/>
              <a:t>Тут не буду есть хлеб моего коллеги Дмитрия, у него подготовлен отличный рассказ о том, что мы делаем и как. Обязательно приходите послушать.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Мы агентство с перформанс сердечком. Наш фокус всегда был на рекламе и </a:t>
            </a:r>
            <a:r>
              <a:rPr lang="ru-RU" dirty="0" err="1"/>
              <a:t>аналитке</a:t>
            </a:r>
            <a:r>
              <a:rPr lang="ru-RU" dirty="0"/>
              <a:t>. Не теряя этой </a:t>
            </a:r>
            <a:r>
              <a:rPr lang="ru-RU" dirty="0" err="1"/>
              <a:t>экпертизы</a:t>
            </a:r>
            <a:r>
              <a:rPr lang="ru-RU" dirty="0"/>
              <a:t> мы направили свое работе вне платных каналов. Ребята из отдела исследований, проводят фокус-группы и юзер-интервью, являющиеся отличной базой для создания точного и понятного аудитории креатива и контента. Уделяем особое внимание конверсии и пользовательскому опыту.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Кроме того, запустили внутренний продуктовый инкубатор. Здесь все по взрослому: питчи идей, </a:t>
            </a:r>
            <a:r>
              <a:rPr lang="ru-RU" dirty="0" err="1"/>
              <a:t>касдевы</a:t>
            </a:r>
            <a:r>
              <a:rPr lang="ru-RU" dirty="0"/>
              <a:t> и даже </a:t>
            </a:r>
            <a:r>
              <a:rPr lang="ru-RU" dirty="0" err="1"/>
              <a:t>фин.комитет</a:t>
            </a:r>
            <a:r>
              <a:rPr lang="ru-RU" dirty="0"/>
              <a:t>. Сейчас в </a:t>
            </a:r>
            <a:r>
              <a:rPr lang="ru-RU" dirty="0" err="1"/>
              <a:t>проработе</a:t>
            </a:r>
            <a:r>
              <a:rPr lang="ru-RU" dirty="0"/>
              <a:t> более 10 идей, несколько продуктов в бете и про один из них мои коллеги Артем и Константин тоже сегодня расскажут.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Наконец самое важное – мы пересобрали наш агентский продукт. Наша задача вывести решения на тот самый новый уровень, выйти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C740CC-9F34-F03E-B001-1CD9B82131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257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/>
              <a:t>А что можно сделать на стороне бизнеса?</a:t>
            </a:r>
          </a:p>
          <a:p>
            <a:endParaRPr lang="ru-RU" b="1" dirty="0"/>
          </a:p>
          <a:p>
            <a:r>
              <a:rPr lang="ru-RU" b="0" dirty="0"/>
              <a:t>Станьте более открытым, как с точки зрения тех процессов, которые происходят внутри, так и данных для принятия решений.</a:t>
            </a:r>
          </a:p>
          <a:p>
            <a:r>
              <a:rPr lang="ru-RU" b="0" dirty="0"/>
              <a:t>Мы в одной лодке, решаем одни задачи. Да мы знаем что не все идеально, но никто не идеален. Мы в свою очередь тоже готовы открываться и показывать всю </a:t>
            </a:r>
          </a:p>
          <a:p>
            <a:r>
              <a:rPr lang="ru-RU" b="0" dirty="0"/>
              <a:t>кухню. </a:t>
            </a:r>
            <a:br>
              <a:rPr lang="ru-RU" b="0" dirty="0"/>
            </a:br>
            <a:endParaRPr lang="ru-RU" b="0" dirty="0"/>
          </a:p>
          <a:p>
            <a:r>
              <a:rPr lang="ru-RU" b="0" dirty="0"/>
              <a:t>Переходите со своими агентствами в партнерскую позицию, научитесь решать задачи вместе, преодолевайте барьеры. У нас есть одна мантра, которую я люблю</a:t>
            </a:r>
          </a:p>
          <a:p>
            <a:r>
              <a:rPr lang="ru-RU" b="0" dirty="0"/>
              <a:t>повторять – мы должны быть не агентством, а частью команды наших партнеров.  </a:t>
            </a:r>
          </a:p>
          <a:p>
            <a:endParaRPr lang="ru-RU" b="0" dirty="0"/>
          </a:p>
          <a:p>
            <a:r>
              <a:rPr lang="ru-RU" b="0" dirty="0"/>
              <a:t>И наконец помните, я говорил что смыслы это еще одна точка роста?</a:t>
            </a:r>
          </a:p>
          <a:p>
            <a:r>
              <a:rPr lang="ru-RU" b="0" dirty="0"/>
              <a:t>Что </a:t>
            </a:r>
            <a:r>
              <a:rPr lang="ru-RU" dirty="0"/>
              <a:t>если предположить, что цели маркетинга должны лежать не только в цифрах, но и в смыслах?</a:t>
            </a:r>
          </a:p>
          <a:p>
            <a:r>
              <a:rPr lang="ru-RU" dirty="0"/>
              <a:t>Что если задать себе вопрос, зачем мы делаем маркетинг?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F0E6E-BD22-4773-AD66-D6E0E60DA64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725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B2DB-03E9-C56E-2EE5-C3938382B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6414354-C595-3F4B-578F-7C49784AF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C3D46C4-0262-790F-4F8A-B38365B36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F07AEC-69FB-3A0F-04E8-9416F47848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551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4A2C7-EEFF-2AC5-1698-7FF1ED35B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1852FAB-7373-D10B-670B-90410F4BC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094A74D-48F7-0A1A-4525-EC56590B4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Давайте прямо сейчас спросим себя: </a:t>
            </a:r>
            <a:r>
              <a:rPr lang="ru-RU" sz="1200" dirty="0">
                <a:solidFill>
                  <a:schemeClr val="bg1">
                    <a:alpha val="50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Какую</a:t>
            </a:r>
            <a: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 ценность </a:t>
            </a:r>
            <a:r>
              <a:rPr lang="ru-RU" sz="1200" dirty="0">
                <a:solidFill>
                  <a:schemeClr val="bg1">
                    <a:lumMod val="85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мы, маркетологи, создаем </a:t>
            </a:r>
            <a:r>
              <a:rPr lang="ru-RU" sz="1200" dirty="0">
                <a:solidFill>
                  <a:schemeClr val="bg1">
                    <a:alpha val="50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для</a:t>
            </a:r>
            <a: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 потребителей?</a:t>
            </a:r>
            <a:b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</a:br>
            <a:b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</a:br>
            <a: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Когда в какой-то момент я задал себе этот вопрос, то невольно вспомнил рекламу из детства, которую хочу </a:t>
            </a:r>
            <a:r>
              <a:rPr lang="ru-RU" sz="1200" dirty="0" err="1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показаать</a:t>
            </a:r>
            <a:r>
              <a:rPr lang="ru-RU" sz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 вам.</a:t>
            </a:r>
            <a:endParaRPr lang="ru-RU" sz="1200" dirty="0">
              <a:solidFill>
                <a:schemeClr val="bg1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BC9953-FEA1-653C-9194-E2B3FC9DBC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0185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185B0-9556-7AE2-BFFD-2E2E6B63C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6F36BE7-2A3C-87BB-5D66-1CFF26264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DFADEE1-6445-40BB-D5A2-1FAAB9694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Друзья, привет!</a:t>
            </a:r>
          </a:p>
          <a:p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Как вы?</a:t>
            </a:r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Честно говоря, когда мы все это задумывали, в планах было провести первую осеннюю конференцию, но кажется наша конференция совершенно летняя. </a:t>
            </a:r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Кто был на </a:t>
            </a:r>
            <a:r>
              <a:rPr lang="ru-RU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ТруДиджитал</a:t>
            </a: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в прошлом году?</a:t>
            </a:r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Тогда возможно помните, я говорил об изменениях.</a:t>
            </a:r>
            <a:b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И сегодня снова про них.</a:t>
            </a:r>
          </a:p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7C7EBD-ADF0-1A5F-6A54-1B1F16CA69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533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3A793-39CD-A938-0A71-AF21247FC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8D425C2-82A9-E40B-3CFC-439E7F6C7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65C41F8-416A-C274-B5A7-35628C906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A198E8-6EB8-01DB-E23C-0D5108BD49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3508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AA49-9026-5976-C159-6F755BE1A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3BB5FE6-E759-7DEF-1D14-F810A6336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9AA643D-F6B8-D615-778D-22A5A7ADD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Да, этот вопрос </a:t>
            </a:r>
            <a:r>
              <a:rPr lang="ru-RU" b="0" dirty="0"/>
              <a:t>поднимался еще в 90, как ответ на то, что давайте честно, людям в целом не очень то нравится продукт нашего труда.</a:t>
            </a:r>
          </a:p>
          <a:p>
            <a:r>
              <a:rPr lang="ru-RU" b="0" dirty="0"/>
              <a:t>Просто вдумайтесь, мы фактически создаем единственный в мире продукт, который потребляют буквально все без исключения.</a:t>
            </a:r>
          </a:p>
          <a:p>
            <a:br>
              <a:rPr lang="ru-RU" b="0" dirty="0"/>
            </a:br>
            <a:r>
              <a:rPr lang="ru-RU" b="0" dirty="0"/>
              <a:t>Оказываем огромное влияние не на отдельные целевые аудитории, а на общество в целом.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Реклама и маркетинг это уже давно не только и не столько про рынок и продажи. Мы через рекламную коммуникацию формируем настоящее и образ будущего. 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Здесь и лежит наша ценность и здесь начинается наша ответственность. И моя личная в том числе. 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Именно поэтому мы в </a:t>
            </a:r>
            <a:r>
              <a:rPr lang="ru-RU" b="0" dirty="0" err="1"/>
              <a:t>Артикс</a:t>
            </a:r>
            <a:r>
              <a:rPr lang="ru-RU" b="0" dirty="0"/>
              <a:t> и делаем ответственный маркетинг. </a:t>
            </a:r>
            <a:br>
              <a:rPr lang="ru-RU" b="0" dirty="0"/>
            </a:br>
            <a:r>
              <a:rPr lang="ru-RU" b="0" dirty="0"/>
              <a:t>Мы действительно хотим сделать индустрию и мир вокруг несколько лучше.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Согласитесь, приятнее работать не работать просто ради цифр, но и создавать то, что тебе действительно нравится, двигаясь к действительно большой цели.</a:t>
            </a:r>
            <a:br>
              <a:rPr lang="ru-RU" b="0" dirty="0"/>
            </a:br>
            <a:r>
              <a:rPr lang="ru-RU" b="0" dirty="0"/>
              <a:t>Меняться самим, менять подходы и не бояться делать то, что считаешь важным. 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Ведь это и есть настоящая жизнь и настоящий маркетинг. </a:t>
            </a:r>
            <a:endParaRPr lang="ru-RU" dirty="0"/>
          </a:p>
          <a:p>
            <a:br>
              <a:rPr lang="ru-RU" b="0" dirty="0"/>
            </a:br>
            <a:r>
              <a:rPr lang="ru-RU" b="0" dirty="0"/>
              <a:t>Согласитесь, приятнее работать  не работать просто ради цифр, но и делать то, что тебе нравится двигаясь к действительно большой цели.</a:t>
            </a:r>
            <a:br>
              <a:rPr lang="ru-RU" b="0" dirty="0"/>
            </a:br>
            <a:r>
              <a:rPr lang="ru-RU" b="0" dirty="0"/>
              <a:t>Меняться самим, менять подходы и не бояться делать. </a:t>
            </a:r>
            <a:br>
              <a:rPr lang="ru-RU" b="0" dirty="0"/>
            </a:br>
            <a:br>
              <a:rPr lang="ru-RU" b="0" dirty="0"/>
            </a:br>
            <a:r>
              <a:rPr lang="ru-RU" b="0" dirty="0"/>
              <a:t>Ведь это и есть настоящая жизнь и настоящий маркетинг. 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9309B7-8C5E-3D27-D2DE-91E96D5B18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3196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A9F6-7BF6-E5CC-584C-3276FCBF5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F46A80C-6897-BBD4-6254-20AF6587F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3CD4E2F-19BF-CA37-7474-68CC8A1B5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DFC360-40DC-0368-9F95-B82A47FFF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AE57C-2E7B-974E-A553-FD6A25DBFA19}" type="slidenum">
              <a:rPr lang="en-TR" smtClean="0"/>
              <a:t>22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848787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CCC1E-0E19-6E78-A0C4-85CEBB106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E0D42A4-E60B-55F6-FE79-881EC01D1E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57D5831-7CD9-A7C7-E501-755FD90F0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DF0648-F9BE-A5D3-4ED4-DAFE4378E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AE57C-2E7B-974E-A553-FD6A25DBFA19}" type="slidenum">
              <a:rPr lang="en-TR" smtClean="0"/>
              <a:t>23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4504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B0DB2-4D61-0A61-5039-7F116892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E4BEC5D-BA8A-D224-8623-FA94734D0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8E28916-4F6C-C8C1-9F09-9137B3F30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  <a:p>
            <a:r>
              <a:rPr lang="ru-RU" dirty="0"/>
              <a:t>Фатальных потрясений за прошедший год не произошло и это здорово, но точно есть что пообсуждать.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/>
              <a:t>Еком</a:t>
            </a:r>
            <a:r>
              <a:rPr lang="ru-RU" dirty="0"/>
              <a:t> постепенно становится новым владельцем внимания. </a:t>
            </a:r>
            <a:r>
              <a:rPr lang="ru-RU" dirty="0" err="1"/>
              <a:t>Шоппингтейтмент</a:t>
            </a:r>
            <a:r>
              <a:rPr lang="ru-RU" dirty="0"/>
              <a:t> как в Китае у нас не полетел, но возможно только пока.</a:t>
            </a:r>
          </a:p>
          <a:p>
            <a:r>
              <a:rPr lang="ru-RU" dirty="0"/>
              <a:t>Но уже точно никак нельзя игнорировать ритейл-медиа, как новый важный канал коммуникации.</a:t>
            </a:r>
          </a:p>
          <a:p>
            <a:br>
              <a:rPr lang="ru-RU" dirty="0"/>
            </a:br>
            <a:r>
              <a:rPr lang="ru-RU" dirty="0" err="1"/>
              <a:t>Ютьюб</a:t>
            </a:r>
            <a:r>
              <a:rPr lang="ru-RU" dirty="0"/>
              <a:t> кажется медленно и печально с нами прощается. Вернее мы с ним. С </a:t>
            </a:r>
            <a:r>
              <a:rPr lang="en-US" dirty="0"/>
              <a:t>VPN </a:t>
            </a:r>
            <a:r>
              <a:rPr lang="ru-RU" dirty="0"/>
              <a:t>тоже не все гладко и если что-то кардинально не поменяется кажется уже в ближайшее время российские видео-хостинги наконец получат то, что так давно ждали – внимание аудитории.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Телеграм в России никогда не страдал от недостатка внимания. Вместе с тем за год был сделан большой шаг в превращение </a:t>
            </a:r>
            <a:r>
              <a:rPr lang="ru-RU" dirty="0" err="1"/>
              <a:t>месенджера</a:t>
            </a:r>
            <a:r>
              <a:rPr lang="ru-RU" dirty="0"/>
              <a:t> в настоящий </a:t>
            </a:r>
            <a:r>
              <a:rPr lang="ru-RU" dirty="0" err="1"/>
              <a:t>суперэпп</a:t>
            </a:r>
            <a:r>
              <a:rPr lang="ru-RU" dirty="0"/>
              <a:t>. </a:t>
            </a:r>
            <a:r>
              <a:rPr lang="ru-RU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Внутренние приложения, браузер, кошелек. Уверен тут все только начинается и как рекламный инструмент тележка круто вывезет. </a:t>
            </a:r>
            <a:br>
              <a:rPr lang="ru-RU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br>
              <a:rPr lang="ru-RU" dirty="0"/>
            </a:br>
            <a:r>
              <a:rPr lang="ru-RU" dirty="0"/>
              <a:t>Про все это очень здорово и интересно болтать, но я бы хотел сместить ваш фокус на то, что мы наблюдаем, но обсуждаем в основном кулуарно. </a:t>
            </a:r>
          </a:p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E2B691-7504-4F67-4E2C-77128D8C3B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2160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5D4F-B446-1478-30F8-BC1BB7BEE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B077283-4C45-CEFE-7C0B-0C3EC357B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1848CF9-3952-2C17-2B00-69F5434A5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Сколько себя помню, а </a:t>
            </a:r>
            <a:r>
              <a:rPr lang="ru-RU" dirty="0" err="1"/>
              <a:t>диджиталомя</a:t>
            </a:r>
            <a:r>
              <a:rPr lang="ru-RU" dirty="0"/>
              <a:t> занимаюсь 20 лет, все исследования и рейтинги твердят, что рекламный рынок растет и делает это буквально по экспоненте.</a:t>
            </a:r>
            <a:br>
              <a:rPr lang="ru-RU" dirty="0"/>
            </a:br>
            <a:r>
              <a:rPr lang="ru-RU" dirty="0"/>
              <a:t>Да, оффлайн уже не тот (но это пока, сейчас как </a:t>
            </a:r>
            <a:r>
              <a:rPr lang="ru-RU" dirty="0" err="1"/>
              <a:t>вайлдберис</a:t>
            </a:r>
            <a:r>
              <a:rPr lang="ru-RU" dirty="0"/>
              <a:t> с руссом перевернут игру), но </a:t>
            </a:r>
            <a:r>
              <a:rPr lang="ru-RU" dirty="0" err="1"/>
              <a:t>диджитал</a:t>
            </a:r>
            <a:r>
              <a:rPr lang="ru-RU" dirty="0"/>
              <a:t> прямо прет.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Не прямо.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Коллеги из </a:t>
            </a:r>
            <a:r>
              <a:rPr lang="ru-RU" dirty="0" err="1"/>
              <a:t>Адиндекс</a:t>
            </a:r>
            <a:r>
              <a:rPr lang="ru-RU" dirty="0"/>
              <a:t> посчитали, как выглядела бы та экспонента, если все привести к курсу доллара на периоды оценки. Так себе выглядела бы.</a:t>
            </a:r>
            <a:br>
              <a:rPr lang="ru-RU" dirty="0"/>
            </a:br>
            <a:r>
              <a:rPr lang="ru-RU" dirty="0"/>
              <a:t>Если к этому добавить данные по </a:t>
            </a:r>
            <a:r>
              <a:rPr lang="ru-RU" dirty="0" err="1"/>
              <a:t>медиаинфляции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Получается, что рекламный рынок не просто не растет, но и его эффективность снижается.</a:t>
            </a:r>
            <a:br>
              <a:rPr lang="ru-RU" dirty="0"/>
            </a:br>
            <a:br>
              <a:rPr lang="ru-RU" sz="1200" dirty="0"/>
            </a:br>
            <a:br>
              <a:rPr lang="ru-RU" sz="1200" dirty="0"/>
            </a:br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DAF35B-E297-528D-9A52-374464897F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2246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бизнеса тоже все не просто, помимо роста издержек и снижение покупательной способности населения происходит рост конкуренции за внимание, при этом те самые потребители, которым и так все дорого, все меньше обращают внимание на рекламный шум. 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F0E6E-BD22-4773-AD66-D6E0E60DA64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2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EE2-E5E5-8294-CA45-23B122FF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DA1C198-D280-912C-3D4A-CDED660CC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A5744A1-0804-0D3C-111B-6AC1FEA203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dirty="0"/>
              <a:t>Еще одна интересная штука: роль экосистем. Возможно вы обратили внимание, на то как стремительно они развиваются последние годы.</a:t>
            </a:r>
            <a:br>
              <a:rPr lang="ru-RU" dirty="0"/>
            </a:br>
            <a:r>
              <a:rPr lang="ru-RU" dirty="0"/>
              <a:t>Это карта 5 крупнейших от коллег из </a:t>
            </a:r>
            <a:r>
              <a:rPr lang="en-US" dirty="0"/>
              <a:t>SPECTR</a:t>
            </a:r>
            <a:r>
              <a:rPr lang="ru-RU" dirty="0"/>
              <a:t>. Экосистемы создают, а чаше покупают проекты практически во всех растущих областях, подверженных цифровой трансформации.</a:t>
            </a:r>
          </a:p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39F258-0BB1-4A65-A9B8-E8D70ABCCC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64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F8D7-D939-4176-E35D-D90CBEF3A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B5A17E7-29D9-FF0A-4AF5-524666FB67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284465E-2D60-84CE-6D7E-ACF4CB0825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Ну и конечно становятся основными рекламодателями. </a:t>
            </a:r>
            <a:br>
              <a:rPr lang="ru-RU" dirty="0"/>
            </a:br>
            <a:r>
              <a:rPr lang="ru-RU" dirty="0"/>
              <a:t>Понятно что на данные цифры надо смотреть с прищуром, т.к. ряд бывших первых после начала СВО свою деятельность в России свернули, тем не менее тренд на лицо.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53DE25-710E-4938-54C0-8015117AE3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4532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70AB7-0654-5D4E-FCDB-B8750DC78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E4674A-4F25-6406-D069-E66B5DDC7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25F946C-DFBE-AA51-3412-E5E778294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 да, экосистемы не только тратят, но строят свои </a:t>
            </a:r>
            <a:r>
              <a:rPr lang="ru-RU" dirty="0" err="1"/>
              <a:t>инхаусы</a:t>
            </a:r>
            <a:r>
              <a:rPr lang="ru-RU" dirty="0"/>
              <a:t> и агентства. </a:t>
            </a:r>
            <a:br>
              <a:rPr lang="ru-RU" dirty="0"/>
            </a:br>
            <a:r>
              <a:rPr lang="ru-RU" dirty="0" err="1"/>
              <a:t>СберМаркетинг</a:t>
            </a:r>
            <a:r>
              <a:rPr lang="ru-RU" dirty="0"/>
              <a:t> за 3 года своего существования вошел топ3 агентств по оборотам. </a:t>
            </a:r>
          </a:p>
          <a:p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B0B42D-30D8-6320-699F-2BFB42DCE5B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417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B5029-7DA0-C43B-0800-4EFAD30EF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C82F114-FDF8-9195-8A43-15E0C1749C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F73DE11-156E-5602-ED4F-1AEE8A37D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 чему все это ведет?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 снижению конкуренции и возникновению </a:t>
            </a:r>
            <a:r>
              <a:rPr lang="ru-RU" dirty="0" err="1"/>
              <a:t>мноно</a:t>
            </a:r>
            <a:r>
              <a:rPr lang="ru-RU" dirty="0"/>
              <a:t> и олигополии в целом ряде сегментов.</a:t>
            </a:r>
            <a:br>
              <a:rPr lang="ru-RU" dirty="0"/>
            </a:br>
            <a:r>
              <a:rPr lang="ru-RU" dirty="0"/>
              <a:t>Многие участники рынка начнут чуть меньше кушать. И речь не только про агентства, которым к примеру Яндекс уже не готов платить за целый ряд инструментов. А бизнес и в более простые времена был не особо щедр на комиссии. Речь в том числе про бизнес, которому будет крайне тяжело биться с экосистемными гигантами на своих локальных рынках. </a:t>
            </a:r>
            <a:br>
              <a:rPr lang="ru-RU" dirty="0"/>
            </a:br>
            <a:r>
              <a:rPr lang="ru-RU" dirty="0"/>
              <a:t>Автоматизация в рекламе постепенно приведет к тому, что навыки большинства </a:t>
            </a:r>
            <a:r>
              <a:rPr lang="ru-RU" dirty="0" err="1"/>
              <a:t>тологов</a:t>
            </a:r>
            <a:r>
              <a:rPr lang="ru-RU" dirty="0"/>
              <a:t> окажутся не нужны. А, кстати, </a:t>
            </a:r>
            <a:r>
              <a:rPr lang="en-US" dirty="0"/>
              <a:t>SE</a:t>
            </a:r>
            <a:r>
              <a:rPr lang="ru-RU" dirty="0"/>
              <a:t>О,</a:t>
            </a:r>
            <a:r>
              <a:rPr lang="en-US" dirty="0"/>
              <a:t> </a:t>
            </a:r>
            <a:r>
              <a:rPr lang="ru-RU" dirty="0"/>
              <a:t>которое хоронят сколько себя помню, возможно </a:t>
            </a:r>
            <a:r>
              <a:rPr lang="ru-RU" dirty="0" err="1"/>
              <a:t>наоброт</a:t>
            </a:r>
            <a:r>
              <a:rPr lang="ru-RU" dirty="0"/>
              <a:t> выйдет на новые </a:t>
            </a:r>
            <a:r>
              <a:rPr lang="ru-RU" dirty="0" err="1"/>
              <a:t>орибиты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И наконец снижение эффективности коммуникации. Когда-то </a:t>
            </a:r>
            <a:r>
              <a:rPr lang="ru-RU" dirty="0" err="1"/>
              <a:t>диджитал</a:t>
            </a:r>
            <a:r>
              <a:rPr lang="ru-RU" dirty="0"/>
              <a:t> стал инструментом, который позволил целому ряду игроков найти свою аудиторию не ввязываясь в войны гигантских бюджетов за </a:t>
            </a:r>
            <a:r>
              <a:rPr lang="ru-RU" dirty="0" err="1"/>
              <a:t>шерофвойс</a:t>
            </a:r>
            <a:r>
              <a:rPr lang="ru-RU" dirty="0"/>
              <a:t>. Но кажется мы снова возвращаемся во времена, когда лидерство в ТОМ и СОВ становится КФУ.</a:t>
            </a:r>
            <a:br>
              <a:rPr lang="ru-RU" dirty="0"/>
            </a:br>
            <a:br>
              <a:rPr lang="ru-RU" b="1" dirty="0"/>
            </a:br>
            <a:r>
              <a:rPr lang="ru-RU" b="1" dirty="0"/>
              <a:t>Поговорить о том, как это будет выглядеть, какую картину мы увидим</a:t>
            </a:r>
            <a:endParaRPr lang="ru-RU" sz="12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008ABE-60C7-14DE-D0F6-DC86BA9281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80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9B142D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6"/>
          <p:cNvSpPr txBox="1">
            <a:spLocks noGrp="1"/>
          </p:cNvSpPr>
          <p:nvPr>
            <p:ph type="ctrTitle"/>
          </p:nvPr>
        </p:nvSpPr>
        <p:spPr>
          <a:xfrm>
            <a:off x="881449" y="2725093"/>
            <a:ext cx="554748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1"/>
          </p:nvPr>
        </p:nvSpPr>
        <p:spPr>
          <a:xfrm>
            <a:off x="881449" y="4760913"/>
            <a:ext cx="554748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4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4800"/>
              <a:buFont typeface="Arial"/>
              <a:buNone/>
              <a:defRPr sz="4800"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2293" y="1046491"/>
            <a:ext cx="1553542" cy="21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55550">
            <a:off x="2566815" y="-2193918"/>
            <a:ext cx="13177837" cy="9388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7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87" b="933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293" y="1046491"/>
            <a:ext cx="1553542" cy="21545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4800"/>
              <a:buFont typeface="Arial"/>
              <a:buNone/>
              <a:defRPr sz="4800"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125" name="Google Shape;125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2293" y="1046491"/>
            <a:ext cx="1553542" cy="21545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2" b="781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293" y="1046491"/>
            <a:ext cx="1553542" cy="21545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title"/>
          </p:nvPr>
        </p:nvSpPr>
        <p:spPr>
          <a:xfrm>
            <a:off x="268045" y="279788"/>
            <a:ext cx="10148163" cy="133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body" idx="1"/>
          </p:nvPr>
        </p:nvSpPr>
        <p:spPr>
          <a:xfrm>
            <a:off x="268046" y="1554437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1003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2" name="Google Shape;14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1"/>
          <p:cNvSpPr/>
          <p:nvPr/>
        </p:nvSpPr>
        <p:spPr>
          <a:xfrm>
            <a:off x="371475" y="1787237"/>
            <a:ext cx="11449050" cy="4450052"/>
          </a:xfrm>
          <a:prstGeom prst="roundRect">
            <a:avLst>
              <a:gd name="adj" fmla="val 3667"/>
            </a:avLst>
          </a:prstGeom>
          <a:noFill/>
          <a:ln w="12700" cap="flat" cmpd="sng">
            <a:solidFill>
              <a:srgbClr val="7F7F7F">
                <a:alpha val="2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1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2"/>
          <p:cNvSpPr/>
          <p:nvPr/>
        </p:nvSpPr>
        <p:spPr>
          <a:xfrm>
            <a:off x="371475" y="1643718"/>
            <a:ext cx="5624441" cy="4366323"/>
          </a:xfrm>
          <a:prstGeom prst="roundRect">
            <a:avLst>
              <a:gd name="adj" fmla="val 3667"/>
            </a:avLst>
          </a:prstGeom>
          <a:noFill/>
          <a:ln w="12700" cap="flat" cmpd="sng">
            <a:solidFill>
              <a:srgbClr val="7F7F7F">
                <a:alpha val="2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6196084" y="1643718"/>
            <a:ext cx="5624441" cy="4366323"/>
          </a:xfrm>
          <a:prstGeom prst="roundRect">
            <a:avLst>
              <a:gd name="adj" fmla="val 3667"/>
            </a:avLst>
          </a:prstGeom>
          <a:noFill/>
          <a:ln w="12700" cap="flat" cmpd="sng">
            <a:solidFill>
              <a:srgbClr val="7F7F7F">
                <a:alpha val="2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8633068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633068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9" name="Google Shape;159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4917" y="266457"/>
            <a:ext cx="495948" cy="49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5" name="Google Shape;165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4"/>
          <p:cNvSpPr/>
          <p:nvPr/>
        </p:nvSpPr>
        <p:spPr>
          <a:xfrm>
            <a:off x="371475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7" name="Google Shape;167;p24"/>
          <p:cNvSpPr/>
          <p:nvPr/>
        </p:nvSpPr>
        <p:spPr>
          <a:xfrm>
            <a:off x="4348594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8" name="Google Shape;168;p24"/>
          <p:cNvSpPr/>
          <p:nvPr/>
        </p:nvSpPr>
        <p:spPr>
          <a:xfrm>
            <a:off x="8325713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656880" y="2077525"/>
            <a:ext cx="131914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ru-RU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7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4684179" y="2077525"/>
            <a:ext cx="131914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ru-RU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7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8711478" y="2077525"/>
            <a:ext cx="131914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ru-RU"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7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3"/>
          </p:nvPr>
        </p:nvSpPr>
        <p:spPr>
          <a:xfrm>
            <a:off x="689184" y="3429000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4"/>
          </p:nvPr>
        </p:nvSpPr>
        <p:spPr>
          <a:xfrm>
            <a:off x="4684178" y="344399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body" idx="5"/>
          </p:nvPr>
        </p:nvSpPr>
        <p:spPr>
          <a:xfrm>
            <a:off x="8732447" y="344399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6"/>
          </p:nvPr>
        </p:nvSpPr>
        <p:spPr>
          <a:xfrm>
            <a:off x="689184" y="4474610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7"/>
          </p:nvPr>
        </p:nvSpPr>
        <p:spPr>
          <a:xfrm>
            <a:off x="4684178" y="448960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body" idx="8"/>
          </p:nvPr>
        </p:nvSpPr>
        <p:spPr>
          <a:xfrm>
            <a:off x="8732447" y="448960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pos="483">
          <p15:clr>
            <a:srgbClr val="F26B43"/>
          </p15:clr>
        </p15:guide>
        <p15:guide id="4" pos="3024">
          <p15:clr>
            <a:srgbClr val="F26B43"/>
          </p15:clr>
        </p15:guide>
        <p15:guide id="5" pos="5564">
          <p15:clr>
            <a:srgbClr val="F26B43"/>
          </p15:clr>
        </p15:guide>
        <p15:guide id="6" orient="horz" pos="867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5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3" name="Google Shape;18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/>
          <p:nvPr/>
        </p:nvSpPr>
        <p:spPr>
          <a:xfrm>
            <a:off x="371475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5" name="Google Shape;185;p25"/>
          <p:cNvSpPr/>
          <p:nvPr/>
        </p:nvSpPr>
        <p:spPr>
          <a:xfrm>
            <a:off x="4348594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8325713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3"/>
          </p:nvPr>
        </p:nvSpPr>
        <p:spPr>
          <a:xfrm>
            <a:off x="689184" y="3429000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4"/>
          </p:nvPr>
        </p:nvSpPr>
        <p:spPr>
          <a:xfrm>
            <a:off x="4684178" y="344399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body" idx="5"/>
          </p:nvPr>
        </p:nvSpPr>
        <p:spPr>
          <a:xfrm>
            <a:off x="8732447" y="344399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body" idx="6"/>
          </p:nvPr>
        </p:nvSpPr>
        <p:spPr>
          <a:xfrm>
            <a:off x="689184" y="4474610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body" idx="7"/>
          </p:nvPr>
        </p:nvSpPr>
        <p:spPr>
          <a:xfrm>
            <a:off x="4684178" y="448960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8"/>
          </p:nvPr>
        </p:nvSpPr>
        <p:spPr>
          <a:xfrm>
            <a:off x="8732447" y="4489601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3" name="Google Shape;193;p2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46250" y="2049059"/>
            <a:ext cx="646331" cy="65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31514" y="2047456"/>
            <a:ext cx="646331" cy="65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5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00278" y="2047455"/>
            <a:ext cx="646331" cy="65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pos="483">
          <p15:clr>
            <a:srgbClr val="F26B43"/>
          </p15:clr>
        </p15:guide>
        <p15:guide id="4" pos="3024">
          <p15:clr>
            <a:srgbClr val="F26B43"/>
          </p15:clr>
        </p15:guide>
        <p15:guide id="5" pos="5564">
          <p15:clr>
            <a:srgbClr val="F26B43"/>
          </p15:clr>
        </p15:guide>
        <p15:guide id="6" orient="horz" pos="867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body" idx="1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1" name="Google Shape;201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6"/>
          <p:cNvSpPr/>
          <p:nvPr/>
        </p:nvSpPr>
        <p:spPr>
          <a:xfrm>
            <a:off x="371475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3" name="Google Shape;203;p26"/>
          <p:cNvSpPr/>
          <p:nvPr/>
        </p:nvSpPr>
        <p:spPr>
          <a:xfrm>
            <a:off x="4348594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4" name="Google Shape;204;p26"/>
          <p:cNvSpPr/>
          <p:nvPr/>
        </p:nvSpPr>
        <p:spPr>
          <a:xfrm>
            <a:off x="8325713" y="1613647"/>
            <a:ext cx="3494812" cy="4614879"/>
          </a:xfrm>
          <a:prstGeom prst="roundRect">
            <a:avLst>
              <a:gd name="adj" fmla="val 7906"/>
            </a:avLst>
          </a:prstGeom>
          <a:solidFill>
            <a:srgbClr val="E5EB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3"/>
          </p:nvPr>
        </p:nvSpPr>
        <p:spPr>
          <a:xfrm>
            <a:off x="689184" y="4163515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26"/>
          <p:cNvSpPr txBox="1">
            <a:spLocks noGrp="1"/>
          </p:cNvSpPr>
          <p:nvPr>
            <p:ph type="body" idx="4"/>
          </p:nvPr>
        </p:nvSpPr>
        <p:spPr>
          <a:xfrm>
            <a:off x="4684178" y="4178506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26"/>
          <p:cNvSpPr txBox="1">
            <a:spLocks noGrp="1"/>
          </p:cNvSpPr>
          <p:nvPr>
            <p:ph type="body" idx="5"/>
          </p:nvPr>
        </p:nvSpPr>
        <p:spPr>
          <a:xfrm>
            <a:off x="8732447" y="4178506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26"/>
          <p:cNvSpPr txBox="1">
            <a:spLocks noGrp="1"/>
          </p:cNvSpPr>
          <p:nvPr>
            <p:ph type="body" idx="6"/>
          </p:nvPr>
        </p:nvSpPr>
        <p:spPr>
          <a:xfrm>
            <a:off x="689184" y="4864354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26"/>
          <p:cNvSpPr txBox="1">
            <a:spLocks noGrp="1"/>
          </p:cNvSpPr>
          <p:nvPr>
            <p:ph type="body" idx="7"/>
          </p:nvPr>
        </p:nvSpPr>
        <p:spPr>
          <a:xfrm>
            <a:off x="4684178" y="4879345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26"/>
          <p:cNvSpPr txBox="1">
            <a:spLocks noGrp="1"/>
          </p:cNvSpPr>
          <p:nvPr>
            <p:ph type="body" idx="8"/>
          </p:nvPr>
        </p:nvSpPr>
        <p:spPr>
          <a:xfrm>
            <a:off x="8732447" y="4879345"/>
            <a:ext cx="2795913" cy="100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pos="483">
          <p15:clr>
            <a:srgbClr val="F26B43"/>
          </p15:clr>
        </p15:guide>
        <p15:guide id="4" pos="3024">
          <p15:clr>
            <a:srgbClr val="F26B43"/>
          </p15:clr>
        </p15:guide>
        <p15:guide id="5" pos="5564">
          <p15:clr>
            <a:srgbClr val="F26B43"/>
          </p15:clr>
        </p15:guide>
        <p15:guide id="6" orient="horz" pos="867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>
            <a:spLocks noGrp="1"/>
          </p:cNvSpPr>
          <p:nvPr>
            <p:ph type="body" idx="1"/>
          </p:nvPr>
        </p:nvSpPr>
        <p:spPr>
          <a:xfrm>
            <a:off x="9319006" y="46305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body" idx="2"/>
          </p:nvPr>
        </p:nvSpPr>
        <p:spPr>
          <a:xfrm>
            <a:off x="9319006" y="55449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27"/>
          <p:cNvSpPr txBox="1">
            <a:spLocks noGrp="1"/>
          </p:cNvSpPr>
          <p:nvPr>
            <p:ph type="body" idx="3"/>
          </p:nvPr>
        </p:nvSpPr>
        <p:spPr>
          <a:xfrm>
            <a:off x="6444503" y="46305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27"/>
          <p:cNvSpPr txBox="1">
            <a:spLocks noGrp="1"/>
          </p:cNvSpPr>
          <p:nvPr>
            <p:ph type="body" idx="4"/>
          </p:nvPr>
        </p:nvSpPr>
        <p:spPr>
          <a:xfrm>
            <a:off x="6444503" y="55449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27"/>
          <p:cNvSpPr txBox="1">
            <a:spLocks noGrp="1"/>
          </p:cNvSpPr>
          <p:nvPr>
            <p:ph type="body" idx="5"/>
          </p:nvPr>
        </p:nvSpPr>
        <p:spPr>
          <a:xfrm>
            <a:off x="3570000" y="46305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7" name="Google Shape;217;p27"/>
          <p:cNvSpPr txBox="1">
            <a:spLocks noGrp="1"/>
          </p:cNvSpPr>
          <p:nvPr>
            <p:ph type="body" idx="6"/>
          </p:nvPr>
        </p:nvSpPr>
        <p:spPr>
          <a:xfrm>
            <a:off x="3570000" y="55449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27"/>
          <p:cNvSpPr txBox="1">
            <a:spLocks noGrp="1"/>
          </p:cNvSpPr>
          <p:nvPr>
            <p:ph type="body" idx="7"/>
          </p:nvPr>
        </p:nvSpPr>
        <p:spPr>
          <a:xfrm>
            <a:off x="814116" y="46305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27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3600"/>
              <a:buFont typeface="Arial"/>
              <a:buNone/>
              <a:defRPr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7"/>
          <p:cNvSpPr txBox="1">
            <a:spLocks noGrp="1"/>
          </p:cNvSpPr>
          <p:nvPr>
            <p:ph type="body" idx="8"/>
          </p:nvPr>
        </p:nvSpPr>
        <p:spPr>
          <a:xfrm>
            <a:off x="268045" y="835633"/>
            <a:ext cx="813252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type="body" idx="9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3" name="Google Shape;223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7"/>
          <p:cNvSpPr/>
          <p:nvPr/>
        </p:nvSpPr>
        <p:spPr>
          <a:xfrm>
            <a:off x="384649" y="3646712"/>
            <a:ext cx="2700908" cy="827296"/>
          </a:xfrm>
          <a:prstGeom prst="roundRect">
            <a:avLst>
              <a:gd name="adj" fmla="val 25195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5" name="Google Shape;225;p27"/>
          <p:cNvSpPr/>
          <p:nvPr/>
        </p:nvSpPr>
        <p:spPr>
          <a:xfrm>
            <a:off x="3296305" y="3646712"/>
            <a:ext cx="2700908" cy="827296"/>
          </a:xfrm>
          <a:prstGeom prst="roundRect">
            <a:avLst>
              <a:gd name="adj" fmla="val 25195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7"/>
          <p:cNvSpPr/>
          <p:nvPr/>
        </p:nvSpPr>
        <p:spPr>
          <a:xfrm>
            <a:off x="6207961" y="3646712"/>
            <a:ext cx="2700908" cy="827296"/>
          </a:xfrm>
          <a:prstGeom prst="roundRect">
            <a:avLst>
              <a:gd name="adj" fmla="val 25195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9119617" y="3646712"/>
            <a:ext cx="2700908" cy="827296"/>
          </a:xfrm>
          <a:prstGeom prst="roundRect">
            <a:avLst>
              <a:gd name="adj" fmla="val 25195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8" name="Google Shape;228;p27"/>
          <p:cNvSpPr/>
          <p:nvPr/>
        </p:nvSpPr>
        <p:spPr>
          <a:xfrm>
            <a:off x="2829623" y="3688599"/>
            <a:ext cx="743522" cy="7435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5752721" y="3688599"/>
            <a:ext cx="743522" cy="7435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8675819" y="3688599"/>
            <a:ext cx="743522" cy="74352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27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73305">
            <a:off x="3032812" y="3904472"/>
            <a:ext cx="307648" cy="31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7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73305">
            <a:off x="5942175" y="3901057"/>
            <a:ext cx="307648" cy="31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7"/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73305">
            <a:off x="8880022" y="3901057"/>
            <a:ext cx="307648" cy="31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/>
          <p:nvPr/>
        </p:nvSpPr>
        <p:spPr>
          <a:xfrm>
            <a:off x="384649" y="1374760"/>
            <a:ext cx="2687735" cy="2115780"/>
          </a:xfrm>
          <a:prstGeom prst="roundRect">
            <a:avLst>
              <a:gd name="adj" fmla="val 14479"/>
            </a:avLst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7"/>
          <p:cNvSpPr/>
          <p:nvPr/>
        </p:nvSpPr>
        <p:spPr>
          <a:xfrm>
            <a:off x="3300696" y="1374760"/>
            <a:ext cx="2687735" cy="2115780"/>
          </a:xfrm>
          <a:prstGeom prst="roundRect">
            <a:avLst>
              <a:gd name="adj" fmla="val 14479"/>
            </a:avLst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7"/>
          <p:cNvSpPr/>
          <p:nvPr/>
        </p:nvSpPr>
        <p:spPr>
          <a:xfrm>
            <a:off x="6216743" y="1374760"/>
            <a:ext cx="2687735" cy="2115780"/>
          </a:xfrm>
          <a:prstGeom prst="roundRect">
            <a:avLst>
              <a:gd name="adj" fmla="val 14479"/>
            </a:avLst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7"/>
          <p:cNvSpPr/>
          <p:nvPr/>
        </p:nvSpPr>
        <p:spPr>
          <a:xfrm>
            <a:off x="9132790" y="1374760"/>
            <a:ext cx="2687735" cy="2115780"/>
          </a:xfrm>
          <a:prstGeom prst="roundRect">
            <a:avLst>
              <a:gd name="adj" fmla="val 14479"/>
            </a:avLst>
          </a:prstGeom>
          <a:solidFill>
            <a:srgbClr val="F1F1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7"/>
          <p:cNvSpPr txBox="1">
            <a:spLocks noGrp="1"/>
          </p:cNvSpPr>
          <p:nvPr>
            <p:ph type="body" idx="13"/>
          </p:nvPr>
        </p:nvSpPr>
        <p:spPr>
          <a:xfrm>
            <a:off x="814116" y="5544980"/>
            <a:ext cx="184199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9" name="Google Shape;239;p27"/>
          <p:cNvSpPr txBox="1">
            <a:spLocks noGrp="1"/>
          </p:cNvSpPr>
          <p:nvPr>
            <p:ph type="body" idx="14"/>
          </p:nvPr>
        </p:nvSpPr>
        <p:spPr>
          <a:xfrm>
            <a:off x="776877" y="3814899"/>
            <a:ext cx="1841998" cy="49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27"/>
          <p:cNvSpPr txBox="1">
            <a:spLocks noGrp="1"/>
          </p:cNvSpPr>
          <p:nvPr>
            <p:ph type="body" idx="15"/>
          </p:nvPr>
        </p:nvSpPr>
        <p:spPr>
          <a:xfrm>
            <a:off x="3729461" y="3814899"/>
            <a:ext cx="1841998" cy="49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27"/>
          <p:cNvSpPr txBox="1">
            <a:spLocks noGrp="1"/>
          </p:cNvSpPr>
          <p:nvPr>
            <p:ph type="body" idx="16"/>
          </p:nvPr>
        </p:nvSpPr>
        <p:spPr>
          <a:xfrm>
            <a:off x="6667308" y="3805317"/>
            <a:ext cx="1841998" cy="49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27"/>
          <p:cNvSpPr txBox="1">
            <a:spLocks noGrp="1"/>
          </p:cNvSpPr>
          <p:nvPr>
            <p:ph type="body" idx="17"/>
          </p:nvPr>
        </p:nvSpPr>
        <p:spPr>
          <a:xfrm>
            <a:off x="9549072" y="3818050"/>
            <a:ext cx="1841998" cy="49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 txBox="1">
            <a:spLocks noGrp="1"/>
          </p:cNvSpPr>
          <p:nvPr>
            <p:ph type="body" idx="1"/>
          </p:nvPr>
        </p:nvSpPr>
        <p:spPr>
          <a:xfrm>
            <a:off x="4263540" y="1400548"/>
            <a:ext cx="4137026" cy="26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28"/>
          <p:cNvSpPr/>
          <p:nvPr/>
        </p:nvSpPr>
        <p:spPr>
          <a:xfrm>
            <a:off x="3501852" y="1720516"/>
            <a:ext cx="5508605" cy="1209779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3B3B3B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46" name="Google Shape;246;p28"/>
          <p:cNvSpPr txBox="1">
            <a:spLocks noGrp="1"/>
          </p:cNvSpPr>
          <p:nvPr>
            <p:ph type="body" idx="2"/>
          </p:nvPr>
        </p:nvSpPr>
        <p:spPr>
          <a:xfrm>
            <a:off x="4263540" y="1982788"/>
            <a:ext cx="41370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8" name="Google Shape;248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8"/>
          <p:cNvSpPr txBox="1">
            <a:spLocks noGrp="1"/>
          </p:cNvSpPr>
          <p:nvPr>
            <p:ph type="body" idx="3"/>
          </p:nvPr>
        </p:nvSpPr>
        <p:spPr>
          <a:xfrm>
            <a:off x="268045" y="835633"/>
            <a:ext cx="8132520" cy="326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51" name="Google Shape;251;p28"/>
          <p:cNvSpPr txBox="1">
            <a:spLocks noGrp="1"/>
          </p:cNvSpPr>
          <p:nvPr>
            <p:ph type="body" idx="4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2384612" y="5035120"/>
            <a:ext cx="6625845" cy="1209779"/>
          </a:xfrm>
          <a:prstGeom prst="roundRect">
            <a:avLst>
              <a:gd name="adj" fmla="val 0"/>
            </a:avLst>
          </a:prstGeom>
          <a:solidFill>
            <a:srgbClr val="05A8AA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2932249" y="3374016"/>
            <a:ext cx="6078208" cy="1209779"/>
          </a:xfrm>
          <a:prstGeom prst="roundRect">
            <a:avLst>
              <a:gd name="adj" fmla="val 0"/>
            </a:avLst>
          </a:prstGeom>
          <a:solidFill>
            <a:srgbClr val="FF4A6B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" name="Google Shape;254;p28"/>
          <p:cNvGrpSpPr/>
          <p:nvPr/>
        </p:nvGrpSpPr>
        <p:grpSpPr>
          <a:xfrm>
            <a:off x="-1332810" y="1720516"/>
            <a:ext cx="5167516" cy="4516773"/>
            <a:chOff x="5383199" y="1238297"/>
            <a:chExt cx="4287925" cy="2631273"/>
          </a:xfrm>
        </p:grpSpPr>
        <p:sp>
          <p:nvSpPr>
            <p:cNvPr id="255" name="Google Shape;255;p28"/>
            <p:cNvSpPr/>
            <p:nvPr/>
          </p:nvSpPr>
          <p:spPr>
            <a:xfrm>
              <a:off x="6011387" y="2828809"/>
              <a:ext cx="3031549" cy="441516"/>
            </a:xfrm>
            <a:prstGeom prst="parallelogram">
              <a:avLst>
                <a:gd name="adj" fmla="val 245743"/>
              </a:avLst>
            </a:prstGeom>
            <a:solidFill>
              <a:srgbClr val="3F434F">
                <a:alpha val="14901"/>
              </a:srgbClr>
            </a:solidFill>
            <a:ln>
              <a:noFill/>
            </a:ln>
            <a:effectLst>
              <a:reflection endPos="650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5743014" y="1832642"/>
              <a:ext cx="3568296" cy="415706"/>
            </a:xfrm>
            <a:prstGeom prst="parallelogram">
              <a:avLst>
                <a:gd name="adj" fmla="val 254369"/>
              </a:avLst>
            </a:prstGeom>
            <a:solidFill>
              <a:srgbClr val="3F434F">
                <a:alpha val="14901"/>
              </a:srgbClr>
            </a:solidFill>
            <a:ln>
              <a:noFill/>
            </a:ln>
            <a:effectLst>
              <a:reflection endPos="65000" dist="50800" dir="5400000" sy="-100000" algn="bl" rotWithShape="0"/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5383199" y="1238297"/>
              <a:ext cx="4287925" cy="704764"/>
            </a:xfrm>
            <a:prstGeom prst="roundRect">
              <a:avLst>
                <a:gd name="adj" fmla="val 34650"/>
              </a:avLst>
            </a:prstGeom>
            <a:solidFill>
              <a:srgbClr val="295E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strike="noStrike">
                <a:solidFill>
                  <a:srgbClr val="000000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5879974" y="2201553"/>
              <a:ext cx="3294377" cy="704764"/>
            </a:xfrm>
            <a:prstGeom prst="roundRect">
              <a:avLst>
                <a:gd name="adj" fmla="val 34650"/>
              </a:avLst>
            </a:prstGeom>
            <a:solidFill>
              <a:srgbClr val="9C15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6298180" y="3164806"/>
              <a:ext cx="2457963" cy="704764"/>
            </a:xfrm>
            <a:prstGeom prst="roundRect">
              <a:avLst>
                <a:gd name="adj" fmla="val 34650"/>
              </a:avLst>
            </a:prstGeom>
            <a:solidFill>
              <a:srgbClr val="50C2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cxnSp>
        <p:nvCxnSpPr>
          <p:cNvPr id="260" name="Google Shape;260;p28"/>
          <p:cNvCxnSpPr/>
          <p:nvPr/>
        </p:nvCxnSpPr>
        <p:spPr>
          <a:xfrm>
            <a:off x="2713220" y="3121572"/>
            <a:ext cx="9107305" cy="0"/>
          </a:xfrm>
          <a:prstGeom prst="straightConnector1">
            <a:avLst/>
          </a:prstGeom>
          <a:noFill/>
          <a:ln w="1270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28"/>
          <p:cNvCxnSpPr/>
          <p:nvPr/>
        </p:nvCxnSpPr>
        <p:spPr>
          <a:xfrm>
            <a:off x="2518348" y="4808483"/>
            <a:ext cx="9302177" cy="0"/>
          </a:xfrm>
          <a:prstGeom prst="straightConnector1">
            <a:avLst/>
          </a:prstGeom>
          <a:noFill/>
          <a:ln w="1270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2" name="Google Shape;262;p28"/>
          <p:cNvSpPr/>
          <p:nvPr/>
        </p:nvSpPr>
        <p:spPr>
          <a:xfrm>
            <a:off x="8964738" y="1720516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295E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3" name="Google Shape;263;p28"/>
          <p:cNvSpPr/>
          <p:nvPr/>
        </p:nvSpPr>
        <p:spPr>
          <a:xfrm>
            <a:off x="8964738" y="3374016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4" name="Google Shape;264;p28"/>
          <p:cNvSpPr/>
          <p:nvPr/>
        </p:nvSpPr>
        <p:spPr>
          <a:xfrm>
            <a:off x="8964738" y="5035120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50C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5" name="Google Shape;265;p28"/>
          <p:cNvSpPr txBox="1">
            <a:spLocks noGrp="1"/>
          </p:cNvSpPr>
          <p:nvPr>
            <p:ph type="body" idx="5"/>
          </p:nvPr>
        </p:nvSpPr>
        <p:spPr>
          <a:xfrm>
            <a:off x="4263540" y="3630921"/>
            <a:ext cx="41370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p28"/>
          <p:cNvSpPr txBox="1">
            <a:spLocks noGrp="1"/>
          </p:cNvSpPr>
          <p:nvPr>
            <p:ph type="body" idx="6"/>
          </p:nvPr>
        </p:nvSpPr>
        <p:spPr>
          <a:xfrm>
            <a:off x="4263540" y="5277265"/>
            <a:ext cx="41370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28"/>
          <p:cNvSpPr txBox="1">
            <a:spLocks noGrp="1"/>
          </p:cNvSpPr>
          <p:nvPr>
            <p:ph type="body" idx="7"/>
          </p:nvPr>
        </p:nvSpPr>
        <p:spPr>
          <a:xfrm>
            <a:off x="9186456" y="1400548"/>
            <a:ext cx="2475113" cy="26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p28"/>
          <p:cNvSpPr txBox="1">
            <a:spLocks noGrp="1"/>
          </p:cNvSpPr>
          <p:nvPr>
            <p:ph type="body" idx="8"/>
          </p:nvPr>
        </p:nvSpPr>
        <p:spPr>
          <a:xfrm>
            <a:off x="281198" y="2010103"/>
            <a:ext cx="2706688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28"/>
          <p:cNvSpPr txBox="1">
            <a:spLocks noGrp="1"/>
          </p:cNvSpPr>
          <p:nvPr>
            <p:ph type="body" idx="9"/>
          </p:nvPr>
        </p:nvSpPr>
        <p:spPr>
          <a:xfrm>
            <a:off x="281198" y="3680979"/>
            <a:ext cx="2706688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0" name="Google Shape;270;p28"/>
          <p:cNvSpPr txBox="1">
            <a:spLocks noGrp="1"/>
          </p:cNvSpPr>
          <p:nvPr>
            <p:ph type="body" idx="13"/>
          </p:nvPr>
        </p:nvSpPr>
        <p:spPr>
          <a:xfrm>
            <a:off x="281198" y="5357720"/>
            <a:ext cx="1757790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"/>
          <p:cNvSpPr/>
          <p:nvPr/>
        </p:nvSpPr>
        <p:spPr>
          <a:xfrm>
            <a:off x="3501852" y="1720516"/>
            <a:ext cx="5508605" cy="1209779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3B3B3B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3" name="Google Shape;273;p29"/>
          <p:cNvSpPr/>
          <p:nvPr/>
        </p:nvSpPr>
        <p:spPr>
          <a:xfrm>
            <a:off x="2384612" y="5035120"/>
            <a:ext cx="6625845" cy="1209779"/>
          </a:xfrm>
          <a:prstGeom prst="roundRect">
            <a:avLst>
              <a:gd name="adj" fmla="val 0"/>
            </a:avLst>
          </a:prstGeom>
          <a:solidFill>
            <a:srgbClr val="05A8AA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9"/>
          <p:cNvSpPr/>
          <p:nvPr/>
        </p:nvSpPr>
        <p:spPr>
          <a:xfrm>
            <a:off x="2932249" y="3374016"/>
            <a:ext cx="6078208" cy="1209779"/>
          </a:xfrm>
          <a:prstGeom prst="roundRect">
            <a:avLst>
              <a:gd name="adj" fmla="val 0"/>
            </a:avLst>
          </a:prstGeom>
          <a:solidFill>
            <a:srgbClr val="FF4A6B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" name="Google Shape;275;p29"/>
          <p:cNvGrpSpPr/>
          <p:nvPr/>
        </p:nvGrpSpPr>
        <p:grpSpPr>
          <a:xfrm>
            <a:off x="-4779324" y="613101"/>
            <a:ext cx="10449339" cy="6301171"/>
            <a:chOff x="628649" y="1362605"/>
            <a:chExt cx="5467351" cy="2855695"/>
          </a:xfrm>
        </p:grpSpPr>
        <p:pic>
          <p:nvPicPr>
            <p:cNvPr id="276" name="Google Shape;276;p29"/>
            <p:cNvPicPr preferRelativeResize="0"/>
            <p:nvPr/>
          </p:nvPicPr>
          <p:blipFill rotWithShape="1">
            <a:blip r:embed="rId2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8649" y="1362605"/>
              <a:ext cx="5467351" cy="1380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29"/>
            <p:cNvPicPr preferRelativeResize="0"/>
            <p:nvPr/>
          </p:nvPicPr>
          <p:blipFill rotWithShape="1">
            <a:blip r:embed="rId3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81098" y="2100606"/>
              <a:ext cx="4362451" cy="1380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29"/>
            <p:cNvPicPr preferRelativeResize="0"/>
            <p:nvPr/>
          </p:nvPicPr>
          <p:blipFill rotWithShape="1">
            <a:blip r:embed="rId4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48554" y="2999099"/>
              <a:ext cx="3427537" cy="12192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9" name="Google Shape;279;p29"/>
          <p:cNvSpPr txBox="1">
            <a:spLocks noGrp="1"/>
          </p:cNvSpPr>
          <p:nvPr>
            <p:ph type="body" idx="1"/>
          </p:nvPr>
        </p:nvSpPr>
        <p:spPr>
          <a:xfrm>
            <a:off x="5001062" y="1400548"/>
            <a:ext cx="3399503" cy="26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29"/>
          <p:cNvSpPr txBox="1">
            <a:spLocks noGrp="1"/>
          </p:cNvSpPr>
          <p:nvPr>
            <p:ph type="body" idx="2"/>
          </p:nvPr>
        </p:nvSpPr>
        <p:spPr>
          <a:xfrm>
            <a:off x="5001063" y="1982788"/>
            <a:ext cx="3399502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2" name="Google Shape;282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9"/>
          <p:cNvSpPr txBox="1">
            <a:spLocks noGrp="1"/>
          </p:cNvSpPr>
          <p:nvPr>
            <p:ph type="body" idx="3"/>
          </p:nvPr>
        </p:nvSpPr>
        <p:spPr>
          <a:xfrm>
            <a:off x="268045" y="835633"/>
            <a:ext cx="8132520" cy="326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Google Shape;284;p29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85" name="Google Shape;285;p29"/>
          <p:cNvSpPr txBox="1">
            <a:spLocks noGrp="1"/>
          </p:cNvSpPr>
          <p:nvPr>
            <p:ph type="body" idx="4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86" name="Google Shape;286;p29"/>
          <p:cNvCxnSpPr/>
          <p:nvPr/>
        </p:nvCxnSpPr>
        <p:spPr>
          <a:xfrm>
            <a:off x="2713220" y="3121572"/>
            <a:ext cx="9107305" cy="0"/>
          </a:xfrm>
          <a:prstGeom prst="straightConnector1">
            <a:avLst/>
          </a:prstGeom>
          <a:noFill/>
          <a:ln w="1270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7" name="Google Shape;287;p29"/>
          <p:cNvCxnSpPr/>
          <p:nvPr/>
        </p:nvCxnSpPr>
        <p:spPr>
          <a:xfrm>
            <a:off x="2518348" y="4808483"/>
            <a:ext cx="9302177" cy="0"/>
          </a:xfrm>
          <a:prstGeom prst="straightConnector1">
            <a:avLst/>
          </a:prstGeom>
          <a:noFill/>
          <a:ln w="12700" cap="flat" cmpd="sng">
            <a:solidFill>
              <a:srgbClr val="F5F7F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8" name="Google Shape;288;p29"/>
          <p:cNvSpPr/>
          <p:nvPr/>
        </p:nvSpPr>
        <p:spPr>
          <a:xfrm>
            <a:off x="8964738" y="1720516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295E6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8964738" y="3374016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9C15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0" name="Google Shape;290;p29"/>
          <p:cNvSpPr/>
          <p:nvPr/>
        </p:nvSpPr>
        <p:spPr>
          <a:xfrm>
            <a:off x="8964738" y="5035120"/>
            <a:ext cx="45719" cy="1209779"/>
          </a:xfrm>
          <a:prstGeom prst="roundRect">
            <a:avLst>
              <a:gd name="adj" fmla="val 34650"/>
            </a:avLst>
          </a:prstGeom>
          <a:solidFill>
            <a:srgbClr val="50C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strike="noStrike">
              <a:solidFill>
                <a:srgbClr val="000000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1" name="Google Shape;291;p29"/>
          <p:cNvSpPr txBox="1">
            <a:spLocks noGrp="1"/>
          </p:cNvSpPr>
          <p:nvPr>
            <p:ph type="body" idx="5"/>
          </p:nvPr>
        </p:nvSpPr>
        <p:spPr>
          <a:xfrm>
            <a:off x="5001063" y="3630921"/>
            <a:ext cx="3399502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2" name="Google Shape;292;p29"/>
          <p:cNvSpPr txBox="1">
            <a:spLocks noGrp="1"/>
          </p:cNvSpPr>
          <p:nvPr>
            <p:ph type="body" idx="6"/>
          </p:nvPr>
        </p:nvSpPr>
        <p:spPr>
          <a:xfrm>
            <a:off x="5001063" y="5277265"/>
            <a:ext cx="3399502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Google Shape;293;p29"/>
          <p:cNvSpPr txBox="1">
            <a:spLocks noGrp="1"/>
          </p:cNvSpPr>
          <p:nvPr>
            <p:ph type="body" idx="7"/>
          </p:nvPr>
        </p:nvSpPr>
        <p:spPr>
          <a:xfrm>
            <a:off x="9186456" y="1400548"/>
            <a:ext cx="2475113" cy="26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Google Shape;294;p29"/>
          <p:cNvSpPr txBox="1">
            <a:spLocks noGrp="1"/>
          </p:cNvSpPr>
          <p:nvPr>
            <p:ph type="body" idx="8"/>
          </p:nvPr>
        </p:nvSpPr>
        <p:spPr>
          <a:xfrm>
            <a:off x="281198" y="2010103"/>
            <a:ext cx="2706688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5" name="Google Shape;295;p29"/>
          <p:cNvSpPr txBox="1">
            <a:spLocks noGrp="1"/>
          </p:cNvSpPr>
          <p:nvPr>
            <p:ph type="body" idx="9"/>
          </p:nvPr>
        </p:nvSpPr>
        <p:spPr>
          <a:xfrm>
            <a:off x="281198" y="3680979"/>
            <a:ext cx="2706688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6" name="Google Shape;296;p29"/>
          <p:cNvSpPr txBox="1">
            <a:spLocks noGrp="1"/>
          </p:cNvSpPr>
          <p:nvPr>
            <p:ph type="body" idx="13"/>
          </p:nvPr>
        </p:nvSpPr>
        <p:spPr>
          <a:xfrm>
            <a:off x="281198" y="5357720"/>
            <a:ext cx="1757790" cy="63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048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orient="horz" pos="867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0"/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3F4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0"/>
          <p:cNvSpPr txBox="1">
            <a:spLocks noGrp="1"/>
          </p:cNvSpPr>
          <p:nvPr>
            <p:ph type="title"/>
          </p:nvPr>
        </p:nvSpPr>
        <p:spPr>
          <a:xfrm>
            <a:off x="268046" y="279788"/>
            <a:ext cx="4675016" cy="133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3600"/>
              <a:buFont typeface="Arial"/>
              <a:buNone/>
              <a:defRPr>
                <a:solidFill>
                  <a:srgbClr val="3F444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30"/>
          <p:cNvSpPr txBox="1">
            <a:spLocks noGrp="1"/>
          </p:cNvSpPr>
          <p:nvPr>
            <p:ph type="body" idx="1"/>
          </p:nvPr>
        </p:nvSpPr>
        <p:spPr>
          <a:xfrm>
            <a:off x="268046" y="1614397"/>
            <a:ext cx="4675016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1" name="Google Shape;30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0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03" name="Google Shape;303;p30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pos="234">
          <p15:clr>
            <a:srgbClr val="F26B43"/>
          </p15:clr>
        </p15:guide>
        <p15:guide id="3" pos="3840">
          <p15:clr>
            <a:srgbClr val="FBAE40"/>
          </p15:clr>
        </p15:guide>
        <p15:guide id="4" orient="horz" pos="1003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1"/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9C16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1"/>
          <p:cNvSpPr txBox="1">
            <a:spLocks noGrp="1"/>
          </p:cNvSpPr>
          <p:nvPr>
            <p:ph type="title"/>
          </p:nvPr>
        </p:nvSpPr>
        <p:spPr>
          <a:xfrm>
            <a:off x="268046" y="279788"/>
            <a:ext cx="4675016" cy="133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3600"/>
              <a:buFont typeface="Arial"/>
              <a:buNone/>
              <a:defRPr>
                <a:solidFill>
                  <a:srgbClr val="3F444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1"/>
          <p:cNvSpPr txBox="1">
            <a:spLocks noGrp="1"/>
          </p:cNvSpPr>
          <p:nvPr>
            <p:ph type="body" idx="1"/>
          </p:nvPr>
        </p:nvSpPr>
        <p:spPr>
          <a:xfrm>
            <a:off x="268046" y="1614397"/>
            <a:ext cx="4675016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8" name="Google Shape;308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26386" y="339909"/>
            <a:ext cx="794139" cy="11013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1"/>
          <p:cNvSpPr txBox="1">
            <a:spLocks noGrp="1"/>
          </p:cNvSpPr>
          <p:nvPr>
            <p:ph type="sldNum" idx="12"/>
          </p:nvPr>
        </p:nvSpPr>
        <p:spPr>
          <a:xfrm>
            <a:off x="918645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lvl="1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lvl="2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lvl="3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lvl="4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lvl="5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lvl="6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lvl="7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lvl="8" indent="0" algn="r">
              <a:spcBef>
                <a:spcPts val="0"/>
              </a:spcBef>
              <a:buNone/>
              <a:defRPr sz="700" b="0" i="0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0" name="Google Shape;310;p31"/>
          <p:cNvSpPr txBox="1">
            <a:spLocks noGrp="1"/>
          </p:cNvSpPr>
          <p:nvPr>
            <p:ph type="body" idx="2"/>
          </p:nvPr>
        </p:nvSpPr>
        <p:spPr>
          <a:xfrm>
            <a:off x="281198" y="6476099"/>
            <a:ext cx="5130800" cy="24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195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1003">
          <p15:clr>
            <a:srgbClr val="F26B43"/>
          </p15:clr>
        </p15:guide>
        <p15:guide id="3" pos="234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498F2632-27BF-4BEC-26B2-EBE1B5C002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TR"/>
          </a:p>
        </p:txBody>
      </p:sp>
      <p:sp>
        <p:nvSpPr>
          <p:cNvPr id="27" name="Round Same Side Corner Rectangle 9">
            <a:extLst>
              <a:ext uri="{FF2B5EF4-FFF2-40B4-BE49-F238E27FC236}">
                <a16:creationId xmlns:a16="http://schemas.microsoft.com/office/drawing/2014/main" id="{C5DF8E26-7D4A-E4D9-7BC2-AF69C16902DC}"/>
              </a:ext>
            </a:extLst>
          </p:cNvPr>
          <p:cNvSpPr/>
          <p:nvPr userDrawn="1"/>
        </p:nvSpPr>
        <p:spPr>
          <a:xfrm>
            <a:off x="0" y="2507673"/>
            <a:ext cx="12192000" cy="4350327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3D7FDB-171A-B10F-B587-88E25E63B8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TR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2658E91-AEE8-84CC-7108-DC89596CEFAD}"/>
              </a:ext>
            </a:extLst>
          </p:cNvPr>
          <p:cNvSpPr/>
          <p:nvPr userDrawn="1"/>
        </p:nvSpPr>
        <p:spPr>
          <a:xfrm>
            <a:off x="0" y="2507673"/>
            <a:ext cx="12192000" cy="4350327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D99904-E84A-2B51-8FAD-AE288585FF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44450">
            <a:off x="2566815" y="-2193918"/>
            <a:ext cx="13177837" cy="9388292"/>
          </a:xfrm>
          <a:prstGeom prst="rect">
            <a:avLst/>
          </a:prstGeom>
        </p:spPr>
      </p:pic>
      <p:sp>
        <p:nvSpPr>
          <p:cNvPr id="47" name="Текст 46">
            <a:extLst>
              <a:ext uri="{FF2B5EF4-FFF2-40B4-BE49-F238E27FC236}">
                <a16:creationId xmlns:a16="http://schemas.microsoft.com/office/drawing/2014/main" id="{CA25251E-922D-AC45-A717-11D1E238F6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1141" y="872000"/>
            <a:ext cx="6573676" cy="127952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buNone/>
              <a:defRPr lang="ru-RU" sz="7200" kern="1200" dirty="0" smtClean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cs typeface="+mn-cs"/>
              </a:defRPr>
            </a:lvl1pPr>
            <a:lvl2pPr marL="0" algn="l" defTabSz="914400" rtl="0" eaLnBrk="1" latinLnBrk="0" hangingPunct="1">
              <a:defRPr lang="ru-RU" sz="7200" kern="1200" dirty="0" smtClean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cs typeface="+mn-cs"/>
              </a:defRPr>
            </a:lvl2pPr>
            <a:lvl3pPr marL="0" algn="l" defTabSz="914400" rtl="0" eaLnBrk="1" latinLnBrk="0" hangingPunct="1">
              <a:defRPr lang="ru-RU" sz="7200" kern="1200" dirty="0" smtClean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cs typeface="+mn-cs"/>
              </a:defRPr>
            </a:lvl3pPr>
            <a:lvl4pPr marL="0" algn="l" defTabSz="914400" rtl="0" eaLnBrk="1" latinLnBrk="0" hangingPunct="1">
              <a:defRPr lang="ru-RU" sz="7200" kern="1200" dirty="0" smtClean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cs typeface="+mn-cs"/>
              </a:defRPr>
            </a:lvl4pPr>
            <a:lvl5pPr marL="0" algn="l" defTabSz="914400" rtl="0" eaLnBrk="1" latinLnBrk="0" hangingPunct="1">
              <a:defRPr lang="ru-TR" sz="7200" kern="1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cs typeface="+mn-cs"/>
              </a:defRPr>
            </a:lvl5pPr>
          </a:lstStyle>
          <a:p>
            <a:pPr lvl="0"/>
            <a:r>
              <a:rPr lang="ru-TR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239116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D8556-C7DC-432F-9A1A-31948BFF3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264B41-AE2A-4A73-9067-874B4ED68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B10ED1-6281-409F-A3C1-B202505CC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EA8A-40CB-4E69-B68F-B75070894B87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0C05F5-1396-4EEF-9927-01059C891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8CDD4C-C064-4A73-8148-6FDA425F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DF09-7A76-473F-A097-9D0CFE38C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45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8"/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3846"/>
              </a:buClr>
              <a:buSzPts val="4800"/>
              <a:buFont typeface="Arial"/>
              <a:buNone/>
              <a:defRPr sz="4800">
                <a:solidFill>
                  <a:srgbClr val="3838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8384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83846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2293" y="1046491"/>
            <a:ext cx="1553542" cy="21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55550">
            <a:off x="2566815" y="-2193918"/>
            <a:ext cx="13177837" cy="9388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9"/>
          <p:cNvSpPr/>
          <p:nvPr/>
        </p:nvSpPr>
        <p:spPr>
          <a:xfrm>
            <a:off x="0" y="2507673"/>
            <a:ext cx="12192000" cy="4350327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9"/>
          <p:cNvSpPr/>
          <p:nvPr/>
        </p:nvSpPr>
        <p:spPr>
          <a:xfrm>
            <a:off x="0" y="2507673"/>
            <a:ext cx="12192000" cy="4350327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955550">
            <a:off x="2566815" y="-2193918"/>
            <a:ext cx="13177837" cy="938829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1171141" y="872000"/>
            <a:ext cx="6573676" cy="127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1"/>
          <p:cNvSpPr/>
          <p:nvPr/>
        </p:nvSpPr>
        <p:spPr>
          <a:xfrm>
            <a:off x="0" y="2507673"/>
            <a:ext cx="12192000" cy="4350327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1"/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955550">
            <a:off x="2566815" y="-2193918"/>
            <a:ext cx="13177837" cy="938829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1171141" y="776296"/>
            <a:ext cx="6573676" cy="2175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/>
          <p:nvPr/>
        </p:nvSpPr>
        <p:spPr>
          <a:xfrm>
            <a:off x="0" y="2507673"/>
            <a:ext cx="12192000" cy="4350327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4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2"/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955550">
            <a:off x="2566815" y="-2193918"/>
            <a:ext cx="13177837" cy="938829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1171141" y="776296"/>
            <a:ext cx="6573676" cy="2175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85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B14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ctrTitle"/>
          </p:nvPr>
        </p:nvSpPr>
        <p:spPr>
          <a:xfrm>
            <a:off x="1172215" y="3429000"/>
            <a:ext cx="9840339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36837" y="875041"/>
            <a:ext cx="1553542" cy="2154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3"/>
          <p:cNvCxnSpPr/>
          <p:nvPr/>
        </p:nvCxnSpPr>
        <p:spPr>
          <a:xfrm>
            <a:off x="1308100" y="2530929"/>
            <a:ext cx="9575800" cy="0"/>
          </a:xfrm>
          <a:prstGeom prst="straightConnector1">
            <a:avLst/>
          </a:prstGeom>
          <a:noFill/>
          <a:ln w="12700" cap="flat" cmpd="sng">
            <a:solidFill>
              <a:schemeClr val="lt1">
                <a:alpha val="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4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>
            <a:spLocks noGrp="1"/>
          </p:cNvSpPr>
          <p:nvPr>
            <p:ph type="ctrTitle"/>
          </p:nvPr>
        </p:nvSpPr>
        <p:spPr>
          <a:xfrm>
            <a:off x="1172215" y="3429000"/>
            <a:ext cx="9840339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2" name="Google Shape;102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36837" y="875041"/>
            <a:ext cx="1553542" cy="2154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14"/>
          <p:cNvCxnSpPr/>
          <p:nvPr/>
        </p:nvCxnSpPr>
        <p:spPr>
          <a:xfrm>
            <a:off x="1308100" y="2530929"/>
            <a:ext cx="9575800" cy="0"/>
          </a:xfrm>
          <a:prstGeom prst="straightConnector1">
            <a:avLst/>
          </a:prstGeom>
          <a:noFill/>
          <a:ln w="12700" cap="flat" cmpd="sng">
            <a:solidFill>
              <a:schemeClr val="lt1">
                <a:alpha val="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44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>
            <a:spLocks noGrp="1"/>
          </p:cNvSpPr>
          <p:nvPr>
            <p:ph type="ctrTitle"/>
          </p:nvPr>
        </p:nvSpPr>
        <p:spPr>
          <a:xfrm>
            <a:off x="1172215" y="4435942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ubTitle" idx="1"/>
          </p:nvPr>
        </p:nvSpPr>
        <p:spPr>
          <a:xfrm>
            <a:off x="1172215" y="5306350"/>
            <a:ext cx="9840339" cy="70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36837" y="875041"/>
            <a:ext cx="1553542" cy="2154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Google Shape;109;p15"/>
          <p:cNvCxnSpPr/>
          <p:nvPr/>
        </p:nvCxnSpPr>
        <p:spPr>
          <a:xfrm>
            <a:off x="1308100" y="2530929"/>
            <a:ext cx="9575800" cy="0"/>
          </a:xfrm>
          <a:prstGeom prst="straightConnector1">
            <a:avLst/>
          </a:prstGeom>
          <a:noFill/>
          <a:ln w="12700" cap="flat" cmpd="sng">
            <a:solidFill>
              <a:schemeClr val="lt1">
                <a:alpha val="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8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9210206" y="63817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909195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268045" y="308661"/>
            <a:ext cx="10515600" cy="5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44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80" r:id="rId26"/>
    <p:sldLayoutId id="2147483681" r:id="rId2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10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jpe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microsoft.com/office/2007/relationships/hdphoto" Target="../media/hdphoto5.wdp"/><Relationship Id="rId10" Type="http://schemas.openxmlformats.org/officeDocument/2006/relationships/image" Target="../media/image5.png"/><Relationship Id="rId4" Type="http://schemas.openxmlformats.org/officeDocument/2006/relationships/image" Target="../media/image33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16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8.wdp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1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5B43A-5E54-5062-895B-9B1419BC6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81FF1756-A936-25B3-ADC4-AF2BAB943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9508" y="3113281"/>
            <a:ext cx="4552984" cy="63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13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9B21CDB-952A-3193-ECC7-60A2C0C9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E6B0746-EE8E-9CDC-54F8-470E119D6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BB0EEC3-63A6-2C1F-06A3-3A95BA3AA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630" y="907887"/>
            <a:ext cx="6716604" cy="1368752"/>
          </a:xfrm>
        </p:spPr>
        <p:txBody>
          <a:bodyPr/>
          <a:lstStyle/>
          <a:p>
            <a:r>
              <a:rPr lang="ru-RU" sz="44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Вокруг нас изменилось буквально все…</a:t>
            </a:r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3F006095-CC21-8C1B-B8DE-6FE56A157E04}"/>
              </a:ext>
            </a:extLst>
          </p:cNvPr>
          <p:cNvSpPr txBox="1">
            <a:spLocks/>
          </p:cNvSpPr>
          <p:nvPr/>
        </p:nvSpPr>
        <p:spPr>
          <a:xfrm>
            <a:off x="3262630" y="4581362"/>
            <a:ext cx="6716604" cy="1368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1800"/>
              <a:buFont typeface="Arial"/>
              <a:buNone/>
              <a:defRPr sz="3600" b="0" i="0" u="none" strike="noStrike" cap="none">
                <a:solidFill>
                  <a:srgbClr val="3F44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4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…но не подходы участников рынка</a:t>
            </a:r>
          </a:p>
        </p:txBody>
      </p:sp>
      <p:pic>
        <p:nvPicPr>
          <p:cNvPr id="5" name="Google Shape;136;p20">
            <a:extLst>
              <a:ext uri="{FF2B5EF4-FFF2-40B4-BE49-F238E27FC236}">
                <a16:creationId xmlns:a16="http://schemas.microsoft.com/office/drawing/2014/main" id="{0CA9C955-99D1-49A0-BDB4-6198A0DC7CD1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58AAFAF-AF7A-4E83-9D8E-FB09721BE3F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64484" y="311153"/>
            <a:ext cx="673745" cy="5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6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9EB0D54-D7B8-5A0A-C6A7-B7EC7CA508FF}"/>
              </a:ext>
            </a:extLst>
          </p:cNvPr>
          <p:cNvSpPr/>
          <p:nvPr/>
        </p:nvSpPr>
        <p:spPr>
          <a:xfrm>
            <a:off x="779490" y="415190"/>
            <a:ext cx="10553074" cy="5973008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9B1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7D8114-830C-45C1-AAAE-B048893EDD2A}"/>
              </a:ext>
            </a:extLst>
          </p:cNvPr>
          <p:cNvSpPr/>
          <p:nvPr/>
        </p:nvSpPr>
        <p:spPr>
          <a:xfrm>
            <a:off x="1888217" y="2885303"/>
            <a:ext cx="84155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9B142C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Территория роста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14C152-05EA-4C0C-798B-7F4B81FC2816}"/>
              </a:ext>
            </a:extLst>
          </p:cNvPr>
          <p:cNvGrpSpPr/>
          <p:nvPr/>
        </p:nvGrpSpPr>
        <p:grpSpPr>
          <a:xfrm>
            <a:off x="1082838" y="624373"/>
            <a:ext cx="5504669" cy="5504669"/>
            <a:chOff x="1087670" y="628748"/>
            <a:chExt cx="5504669" cy="550466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CECC590-E8B7-8723-7325-75A4F8E3DC85}"/>
                </a:ext>
              </a:extLst>
            </p:cNvPr>
            <p:cNvSpPr/>
            <p:nvPr/>
          </p:nvSpPr>
          <p:spPr>
            <a:xfrm>
              <a:off x="1087670" y="628748"/>
              <a:ext cx="5504669" cy="5504669"/>
            </a:xfrm>
            <a:prstGeom prst="ellipse">
              <a:avLst/>
            </a:prstGeom>
            <a:solidFill>
              <a:srgbClr val="2A5E6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91E465E-A9F1-4431-9711-A17BAE40B2E9}"/>
                </a:ext>
              </a:extLst>
            </p:cNvPr>
            <p:cNvSpPr/>
            <p:nvPr/>
          </p:nvSpPr>
          <p:spPr>
            <a:xfrm>
              <a:off x="1672662" y="3140084"/>
              <a:ext cx="433468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Взаимодействие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56D3D8-7270-8053-33CA-E2B70314947C}"/>
              </a:ext>
            </a:extLst>
          </p:cNvPr>
          <p:cNvGrpSpPr/>
          <p:nvPr/>
        </p:nvGrpSpPr>
        <p:grpSpPr>
          <a:xfrm>
            <a:off x="5539178" y="640799"/>
            <a:ext cx="5504669" cy="5504669"/>
            <a:chOff x="5539178" y="657225"/>
            <a:chExt cx="5504669" cy="550466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47583EF-CF2E-5230-518A-2D4948D91DD6}"/>
                </a:ext>
              </a:extLst>
            </p:cNvPr>
            <p:cNvSpPr/>
            <p:nvPr/>
          </p:nvSpPr>
          <p:spPr>
            <a:xfrm>
              <a:off x="5539178" y="657225"/>
              <a:ext cx="5504669" cy="5504669"/>
            </a:xfrm>
            <a:prstGeom prst="ellipse">
              <a:avLst/>
            </a:prstGeom>
            <a:solidFill>
              <a:srgbClr val="9B142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AF081FA6-982A-467D-B681-E48ED639A689}"/>
                </a:ext>
              </a:extLst>
            </p:cNvPr>
            <p:cNvSpPr/>
            <p:nvPr/>
          </p:nvSpPr>
          <p:spPr>
            <a:xfrm>
              <a:off x="7216032" y="3167390"/>
              <a:ext cx="215096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>
                  <a:solidFill>
                    <a:schemeClr val="bg1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Смысл</a:t>
              </a: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B6755C9B-20EC-44ED-B3E5-CC29317FA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12" name="Google Shape;136;p20">
            <a:extLst>
              <a:ext uri="{FF2B5EF4-FFF2-40B4-BE49-F238E27FC236}">
                <a16:creationId xmlns:a16="http://schemas.microsoft.com/office/drawing/2014/main" id="{2279269E-2B70-4B4C-BDC5-8E42288A643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20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C51368B-07A8-6571-64BF-DA1562261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8D248CC-4103-FC7A-5BCC-38B3CE17F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Чтобы продолжать расти, надо взаимодействовать иначе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19C3DE-19A5-47F0-8F39-1C77EECCFBB3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3" name="Прямоугольник 29">
            <a:extLst>
              <a:ext uri="{FF2B5EF4-FFF2-40B4-BE49-F238E27FC236}">
                <a16:creationId xmlns:a16="http://schemas.microsoft.com/office/drawing/2014/main" id="{B61D3227-1F2F-E1BA-BBB0-61F5666CB3E8}"/>
              </a:ext>
            </a:extLst>
          </p:cNvPr>
          <p:cNvSpPr/>
          <p:nvPr/>
        </p:nvSpPr>
        <p:spPr>
          <a:xfrm>
            <a:off x="7534603" y="-1290663"/>
            <a:ext cx="3459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 связке</a:t>
            </a:r>
            <a:br>
              <a:rPr lang="ru-RU" sz="2000" b="1" dirty="0"/>
            </a:br>
            <a:r>
              <a:rPr lang="ru-RU" sz="2000" b="1" dirty="0"/>
              <a:t>бизнес-агентство</a:t>
            </a:r>
            <a:endParaRPr lang="ru-RU" sz="2000" dirty="0"/>
          </a:p>
        </p:txBody>
      </p:sp>
      <p:sp>
        <p:nvSpPr>
          <p:cNvPr id="5" name="Прямоугольник 32">
            <a:extLst>
              <a:ext uri="{FF2B5EF4-FFF2-40B4-BE49-F238E27FC236}">
                <a16:creationId xmlns:a16="http://schemas.microsoft.com/office/drawing/2014/main" id="{A499A73C-F509-5B29-C785-3B3A0BF441DF}"/>
              </a:ext>
            </a:extLst>
          </p:cNvPr>
          <p:cNvSpPr/>
          <p:nvPr/>
        </p:nvSpPr>
        <p:spPr>
          <a:xfrm>
            <a:off x="586147" y="-1110660"/>
            <a:ext cx="3459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внутри бизнеса</a:t>
            </a:r>
          </a:p>
        </p:txBody>
      </p:sp>
      <p:sp>
        <p:nvSpPr>
          <p:cNvPr id="6" name="Прямоугольник 33">
            <a:extLst>
              <a:ext uri="{FF2B5EF4-FFF2-40B4-BE49-F238E27FC236}">
                <a16:creationId xmlns:a16="http://schemas.microsoft.com/office/drawing/2014/main" id="{84E71523-F7DB-0294-1870-9D5BE46D76DA}"/>
              </a:ext>
            </a:extLst>
          </p:cNvPr>
          <p:cNvSpPr/>
          <p:nvPr/>
        </p:nvSpPr>
        <p:spPr>
          <a:xfrm>
            <a:off x="3941652" y="-1136775"/>
            <a:ext cx="3459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внутри агентств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B24B24-2353-2D4A-C306-DF439B32033E}"/>
              </a:ext>
            </a:extLst>
          </p:cNvPr>
          <p:cNvGrpSpPr/>
          <p:nvPr/>
        </p:nvGrpSpPr>
        <p:grpSpPr>
          <a:xfrm>
            <a:off x="6443774" y="2043878"/>
            <a:ext cx="4372797" cy="4372797"/>
            <a:chOff x="6105114" y="2043878"/>
            <a:chExt cx="4372797" cy="43727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78ED8C0-8AC6-B07B-E287-7824809EBE44}"/>
                </a:ext>
              </a:extLst>
            </p:cNvPr>
            <p:cNvSpPr/>
            <p:nvPr/>
          </p:nvSpPr>
          <p:spPr>
            <a:xfrm>
              <a:off x="6105114" y="2043878"/>
              <a:ext cx="4372797" cy="4372797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411A3C-1B2D-792F-22D0-697885397A61}"/>
                </a:ext>
              </a:extLst>
            </p:cNvPr>
            <p:cNvSpPr txBox="1"/>
            <p:nvPr/>
          </p:nvSpPr>
          <p:spPr>
            <a:xfrm>
              <a:off x="7235529" y="3876333"/>
              <a:ext cx="21119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Внутри агентства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51C5E8C-F28B-F7C4-5820-AA9B72A7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14" name="Google Shape;136;p20">
            <a:extLst>
              <a:ext uri="{FF2B5EF4-FFF2-40B4-BE49-F238E27FC236}">
                <a16:creationId xmlns:a16="http://schemas.microsoft.com/office/drawing/2014/main" id="{23B83AAF-CBA6-3344-EFBE-4EFE2EDD23C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761D657-FD28-17B5-7D4D-3803B9BFACEC}"/>
              </a:ext>
            </a:extLst>
          </p:cNvPr>
          <p:cNvGrpSpPr/>
          <p:nvPr/>
        </p:nvGrpSpPr>
        <p:grpSpPr>
          <a:xfrm>
            <a:off x="1435740" y="2043878"/>
            <a:ext cx="4372797" cy="4372797"/>
            <a:chOff x="1097080" y="2043878"/>
            <a:chExt cx="4372797" cy="43727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9BD4514-4208-643E-04D2-9FCA8123B6CE}"/>
                </a:ext>
              </a:extLst>
            </p:cNvPr>
            <p:cNvSpPr/>
            <p:nvPr/>
          </p:nvSpPr>
          <p:spPr>
            <a:xfrm>
              <a:off x="1097080" y="2043878"/>
              <a:ext cx="4372797" cy="4372797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CB4FB2-2F53-AC21-CA54-B9A6E60D31D3}"/>
                </a:ext>
              </a:extLst>
            </p:cNvPr>
            <p:cNvSpPr txBox="1"/>
            <p:nvPr/>
          </p:nvSpPr>
          <p:spPr>
            <a:xfrm>
              <a:off x="1362335" y="3398865"/>
              <a:ext cx="17142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Внутри бизнеса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573CE1-B003-D926-A58A-83BCC3D2CC39}"/>
              </a:ext>
            </a:extLst>
          </p:cNvPr>
          <p:cNvGrpSpPr/>
          <p:nvPr/>
        </p:nvGrpSpPr>
        <p:grpSpPr>
          <a:xfrm>
            <a:off x="3497656" y="2665940"/>
            <a:ext cx="2173736" cy="2173736"/>
            <a:chOff x="-1254486" y="1410171"/>
            <a:chExt cx="6734718" cy="673471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3284EE-3075-5FFA-8BC6-F1B271DADB48}"/>
                </a:ext>
              </a:extLst>
            </p:cNvPr>
            <p:cNvSpPr/>
            <p:nvPr/>
          </p:nvSpPr>
          <p:spPr>
            <a:xfrm>
              <a:off x="-1254486" y="1410171"/>
              <a:ext cx="6734718" cy="6734718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05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734DE7-C778-15D0-6F8D-3E86EABEED0D}"/>
                </a:ext>
              </a:extLst>
            </p:cNvPr>
            <p:cNvSpPr txBox="1"/>
            <p:nvPr/>
          </p:nvSpPr>
          <p:spPr>
            <a:xfrm>
              <a:off x="-743967" y="4157715"/>
              <a:ext cx="5713680" cy="12396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Маркетинг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150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058A2F-94FF-A70B-E92B-164731F1A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55452DF-C6B1-C1F7-4D2D-C10DC642E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Чтобы продолжать расти, надо взаимодействовать иначе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0E00B2-2C24-37AB-0C93-87B7E8569ECA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6E7485-BA4B-0F2F-EF4B-0941D0392C6F}"/>
              </a:ext>
            </a:extLst>
          </p:cNvPr>
          <p:cNvGrpSpPr/>
          <p:nvPr/>
        </p:nvGrpSpPr>
        <p:grpSpPr>
          <a:xfrm>
            <a:off x="6460708" y="2043878"/>
            <a:ext cx="4372797" cy="4372797"/>
            <a:chOff x="6105114" y="2043878"/>
            <a:chExt cx="4372797" cy="43727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5C77153-6308-32CB-8D07-813B80F0D1C0}"/>
                </a:ext>
              </a:extLst>
            </p:cNvPr>
            <p:cNvSpPr/>
            <p:nvPr/>
          </p:nvSpPr>
          <p:spPr>
            <a:xfrm>
              <a:off x="6105114" y="2043878"/>
              <a:ext cx="4372797" cy="4372797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F9884B-0CAF-0FEA-AE81-EBD8EBBB4D7E}"/>
                </a:ext>
              </a:extLst>
            </p:cNvPr>
            <p:cNvSpPr txBox="1"/>
            <p:nvPr/>
          </p:nvSpPr>
          <p:spPr>
            <a:xfrm>
              <a:off x="7235529" y="3876333"/>
              <a:ext cx="21119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Внутри агентства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DF3388C-E8D9-10B0-5B3A-78793858723A}"/>
              </a:ext>
            </a:extLst>
          </p:cNvPr>
          <p:cNvGrpSpPr/>
          <p:nvPr/>
        </p:nvGrpSpPr>
        <p:grpSpPr>
          <a:xfrm flipV="1">
            <a:off x="1004341" y="4221061"/>
            <a:ext cx="5982978" cy="824400"/>
            <a:chOff x="1076382" y="3429000"/>
            <a:chExt cx="5982978" cy="824483"/>
          </a:xfrm>
        </p:grpSpPr>
        <p:sp>
          <p:nvSpPr>
            <p:cNvPr id="8" name="Arc 7">
              <a:extLst>
                <a:ext uri="{FF2B5EF4-FFF2-40B4-BE49-F238E27FC236}">
                  <a16:creationId xmlns:a16="http://schemas.microsoft.com/office/drawing/2014/main" id="{25CF8CF4-E601-7422-268F-67DA5085A459}"/>
                </a:ext>
              </a:extLst>
            </p:cNvPr>
            <p:cNvSpPr/>
            <p:nvPr/>
          </p:nvSpPr>
          <p:spPr>
            <a:xfrm>
              <a:off x="6458606" y="3429158"/>
              <a:ext cx="596996" cy="596996"/>
            </a:xfrm>
            <a:prstGeom prst="arc">
              <a:avLst/>
            </a:prstGeom>
            <a:noFill/>
            <a:ln>
              <a:solidFill>
                <a:srgbClr val="3F44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DDD3058-F43A-1A4A-21DE-7C2036FEE1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6382" y="3429000"/>
              <a:ext cx="5680722" cy="158"/>
            </a:xfrm>
            <a:prstGeom prst="line">
              <a:avLst/>
            </a:prstGeom>
            <a:noFill/>
            <a:ln>
              <a:solidFill>
                <a:srgbClr val="3F44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A21AB73-A7B9-E981-F189-7571047FE0A3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flipH="1" flipV="1">
              <a:off x="7055602" y="3727656"/>
              <a:ext cx="3758" cy="525827"/>
            </a:xfrm>
            <a:prstGeom prst="line">
              <a:avLst/>
            </a:prstGeom>
            <a:noFill/>
            <a:ln w="25400">
              <a:solidFill>
                <a:srgbClr val="3F444F"/>
              </a:solidFill>
              <a:headEnd type="oval" w="lg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E7477C0-586D-E768-A7B0-E74455AA6DB6}"/>
              </a:ext>
            </a:extLst>
          </p:cNvPr>
          <p:cNvSpPr txBox="1"/>
          <p:nvPr/>
        </p:nvSpPr>
        <p:spPr>
          <a:xfrm>
            <a:off x="925800" y="3876333"/>
            <a:ext cx="20385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F444F"/>
                </a:solidFill>
                <a:latin typeface="Manrope" pitchFamily="2" charset="0"/>
              </a:rPr>
              <a:t>В связке</a:t>
            </a:r>
            <a:br>
              <a:rPr lang="ru-RU" sz="2000" dirty="0">
                <a:solidFill>
                  <a:srgbClr val="3F444F"/>
                </a:solidFill>
                <a:latin typeface="Manrope" pitchFamily="2" charset="0"/>
              </a:rPr>
            </a:br>
            <a:r>
              <a:rPr lang="ru-RU" sz="2000" dirty="0">
                <a:solidFill>
                  <a:srgbClr val="3F444F"/>
                </a:solidFill>
                <a:latin typeface="Manrope" pitchFamily="2" charset="0"/>
              </a:rPr>
              <a:t>бизнес + агентство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2E2810-8A6C-16F0-F8B7-1321A88F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5" name="Google Shape;136;p20">
            <a:extLst>
              <a:ext uri="{FF2B5EF4-FFF2-40B4-BE49-F238E27FC236}">
                <a16:creationId xmlns:a16="http://schemas.microsoft.com/office/drawing/2014/main" id="{BA227B5B-6D65-C405-6DD7-B720DADB58B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C26F7588-345C-3444-9CF6-3F26DAC3BB25}"/>
              </a:ext>
            </a:extLst>
          </p:cNvPr>
          <p:cNvGrpSpPr/>
          <p:nvPr/>
        </p:nvGrpSpPr>
        <p:grpSpPr>
          <a:xfrm>
            <a:off x="3400004" y="2043878"/>
            <a:ext cx="4372797" cy="4372797"/>
            <a:chOff x="1097080" y="2043878"/>
            <a:chExt cx="4372797" cy="437279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308F27A-D17B-527B-91C2-1881B69BB51A}"/>
                </a:ext>
              </a:extLst>
            </p:cNvPr>
            <p:cNvSpPr/>
            <p:nvPr/>
          </p:nvSpPr>
          <p:spPr>
            <a:xfrm>
              <a:off x="1097080" y="2043878"/>
              <a:ext cx="4372797" cy="4372797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299D81A-EAF1-934A-BF42-67EE070561FB}"/>
                </a:ext>
              </a:extLst>
            </p:cNvPr>
            <p:cNvSpPr txBox="1"/>
            <p:nvPr/>
          </p:nvSpPr>
          <p:spPr>
            <a:xfrm>
              <a:off x="1362335" y="3398865"/>
              <a:ext cx="171427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Внутри бизнеса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C7F2F0-EE4F-8109-5165-961D532C334E}"/>
              </a:ext>
            </a:extLst>
          </p:cNvPr>
          <p:cNvGrpSpPr/>
          <p:nvPr/>
        </p:nvGrpSpPr>
        <p:grpSpPr>
          <a:xfrm>
            <a:off x="5461920" y="2665940"/>
            <a:ext cx="2173736" cy="2173736"/>
            <a:chOff x="-1254486" y="1410171"/>
            <a:chExt cx="6734718" cy="6734718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9D8F4BC-9E38-4454-791F-87710B5CD4FD}"/>
                </a:ext>
              </a:extLst>
            </p:cNvPr>
            <p:cNvSpPr/>
            <p:nvPr/>
          </p:nvSpPr>
          <p:spPr>
            <a:xfrm>
              <a:off x="-1254486" y="1410171"/>
              <a:ext cx="6734718" cy="6734718"/>
            </a:xfrm>
            <a:prstGeom prst="ellipse">
              <a:avLst/>
            </a:prstGeom>
            <a:noFill/>
            <a:ln>
              <a:solidFill>
                <a:srgbClr val="8821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 sz="105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6373B4E-D71A-231B-B6E7-967048C42AE5}"/>
                </a:ext>
              </a:extLst>
            </p:cNvPr>
            <p:cNvSpPr txBox="1"/>
            <p:nvPr/>
          </p:nvSpPr>
          <p:spPr>
            <a:xfrm>
              <a:off x="-743967" y="4157715"/>
              <a:ext cx="5713680" cy="12396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solidFill>
                    <a:srgbClr val="882131"/>
                  </a:solidFill>
                  <a:latin typeface="Manrope" pitchFamily="2" charset="0"/>
                </a:rPr>
                <a:t>Маркетинг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9479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1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33E29-D32C-885A-91F6-197BBBDA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387C82-7DC2-BDBD-38EC-1AC4A631C4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516795" y="-1817204"/>
            <a:ext cx="6858001" cy="10492408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BAE4AA-6CED-DE32-7D36-7EF25791B2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62879" y="979307"/>
            <a:ext cx="6041574" cy="5715811"/>
          </a:xfrm>
          <a:prstGeom prst="round2SameRect">
            <a:avLst>
              <a:gd name="adj1" fmla="val 0"/>
              <a:gd name="adj2" fmla="val 0"/>
            </a:avLst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766A428-615B-0AC6-FDAC-A440F8052922}"/>
              </a:ext>
            </a:extLst>
          </p:cNvPr>
          <p:cNvCxnSpPr>
            <a:cxnSpLocks/>
          </p:cNvCxnSpPr>
          <p:nvPr/>
        </p:nvCxnSpPr>
        <p:spPr>
          <a:xfrm>
            <a:off x="7103806" y="4134497"/>
            <a:ext cx="923871" cy="0"/>
          </a:xfrm>
          <a:prstGeom prst="lin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5D8C2B-B099-AC2D-B0B2-FF1676179EF5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4164323" y="4134497"/>
            <a:ext cx="923871" cy="0"/>
          </a:xfrm>
          <a:prstGeom prst="lin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793A95A-1E9C-C90B-16A1-531E83D4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Чтобы продолжать расти, надо взаимодействовать иначе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24B8339-4CE7-F557-7B4B-F8468E998448}"/>
              </a:ext>
            </a:extLst>
          </p:cNvPr>
          <p:cNvSpPr/>
          <p:nvPr/>
        </p:nvSpPr>
        <p:spPr>
          <a:xfrm>
            <a:off x="6096001" y="2444819"/>
            <a:ext cx="3342468" cy="3362789"/>
          </a:xfrm>
          <a:prstGeom prst="roundRect">
            <a:avLst>
              <a:gd name="adj" fmla="val 698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5589EC9-0087-0346-1A1C-F870CCB21381}"/>
              </a:ext>
            </a:extLst>
          </p:cNvPr>
          <p:cNvSpPr/>
          <p:nvPr/>
        </p:nvSpPr>
        <p:spPr>
          <a:xfrm>
            <a:off x="2776158" y="2457538"/>
            <a:ext cx="3319842" cy="3362789"/>
          </a:xfrm>
          <a:prstGeom prst="roundRect">
            <a:avLst>
              <a:gd name="adj" fmla="val 698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08B2ABC-D5D0-B670-DFCF-DF2229298BA8}"/>
              </a:ext>
            </a:extLst>
          </p:cNvPr>
          <p:cNvSpPr/>
          <p:nvPr/>
        </p:nvSpPr>
        <p:spPr>
          <a:xfrm>
            <a:off x="4707835" y="3538149"/>
            <a:ext cx="2776330" cy="1192696"/>
          </a:xfrm>
          <a:prstGeom prst="roundRect">
            <a:avLst>
              <a:gd name="adj" fmla="val 2333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F444F"/>
                </a:solidFill>
                <a:latin typeface="Manrope" pitchFamily="2" charset="0"/>
                <a:cs typeface="Arial"/>
              </a:rPr>
              <a:t>ПРОДУКТ</a:t>
            </a:r>
            <a:endParaRPr lang="en-TR" sz="2000" dirty="0">
              <a:solidFill>
                <a:srgbClr val="3F444F"/>
              </a:solidFill>
              <a:latin typeface="Manrope" pitchFamily="2" charset="0"/>
              <a:cs typeface="Arial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7FD291-B039-5319-37B3-1F9DA15C11F4}"/>
              </a:ext>
            </a:extLst>
          </p:cNvPr>
          <p:cNvSpPr/>
          <p:nvPr/>
        </p:nvSpPr>
        <p:spPr>
          <a:xfrm>
            <a:off x="4707835" y="1856528"/>
            <a:ext cx="2776330" cy="1192696"/>
          </a:xfrm>
          <a:prstGeom prst="roundRect">
            <a:avLst>
              <a:gd name="adj" fmla="val 2333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F444F"/>
                </a:solidFill>
                <a:latin typeface="Manrope" pitchFamily="2" charset="0"/>
                <a:cs typeface="Arial"/>
              </a:rPr>
              <a:t>МАРКЕТИНГ</a:t>
            </a:r>
            <a:endParaRPr lang="en-TR" sz="2000" dirty="0">
              <a:solidFill>
                <a:srgbClr val="3F444F"/>
              </a:solidFill>
              <a:latin typeface="Manrope" pitchFamily="2" charset="0"/>
              <a:cs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98AB6B1-9222-EE0C-85B2-D2832CC74FCA}"/>
              </a:ext>
            </a:extLst>
          </p:cNvPr>
          <p:cNvSpPr/>
          <p:nvPr/>
        </p:nvSpPr>
        <p:spPr>
          <a:xfrm>
            <a:off x="4707835" y="5223979"/>
            <a:ext cx="2776330" cy="1192696"/>
          </a:xfrm>
          <a:prstGeom prst="roundRect">
            <a:avLst>
              <a:gd name="adj" fmla="val 2333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F444F"/>
                </a:solidFill>
                <a:latin typeface="Manrope" pitchFamily="2" charset="0"/>
                <a:cs typeface="Arial"/>
              </a:rPr>
              <a:t>КОМАНДА</a:t>
            </a:r>
            <a:endParaRPr lang="en-TR" sz="2000" dirty="0">
              <a:solidFill>
                <a:srgbClr val="3F444F"/>
              </a:solidFill>
              <a:latin typeface="Manrope" pitchFamily="2" charset="0"/>
              <a:cs typeface="Arial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48AB42D-EAFC-9365-F53C-FBC166548FC6}"/>
              </a:ext>
            </a:extLst>
          </p:cNvPr>
          <p:cNvSpPr/>
          <p:nvPr/>
        </p:nvSpPr>
        <p:spPr>
          <a:xfrm>
            <a:off x="1387993" y="3538149"/>
            <a:ext cx="2776330" cy="1192696"/>
          </a:xfrm>
          <a:prstGeom prst="roundRect">
            <a:avLst>
              <a:gd name="adj" fmla="val 2333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F444F"/>
                </a:solidFill>
                <a:latin typeface="Manrope" pitchFamily="2" charset="0"/>
                <a:cs typeface="Arial"/>
              </a:rPr>
              <a:t>СТРАТЕГИЯ</a:t>
            </a:r>
            <a:endParaRPr lang="en-TR" sz="2000" dirty="0">
              <a:solidFill>
                <a:srgbClr val="3F444F"/>
              </a:solidFill>
              <a:latin typeface="Manrope" pitchFamily="2" charset="0"/>
              <a:cs typeface="Arial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EBE3555-DCC3-2809-19E8-E31D46C89908}"/>
              </a:ext>
            </a:extLst>
          </p:cNvPr>
          <p:cNvSpPr/>
          <p:nvPr/>
        </p:nvSpPr>
        <p:spPr>
          <a:xfrm>
            <a:off x="8027677" y="3538149"/>
            <a:ext cx="2776330" cy="1192696"/>
          </a:xfrm>
          <a:prstGeom prst="roundRect">
            <a:avLst>
              <a:gd name="adj" fmla="val 2333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3F444F"/>
                </a:solidFill>
                <a:latin typeface="Manrope" pitchFamily="2" charset="0"/>
                <a:cs typeface="Arial"/>
              </a:rPr>
              <a:t>ПРОДАЖИ</a:t>
            </a:r>
          </a:p>
        </p:txBody>
      </p:sp>
      <p:pic>
        <p:nvPicPr>
          <p:cNvPr id="19" name="Google Shape;136;p20">
            <a:extLst>
              <a:ext uri="{FF2B5EF4-FFF2-40B4-BE49-F238E27FC236}">
                <a16:creationId xmlns:a16="http://schemas.microsoft.com/office/drawing/2014/main" id="{C2AAD1ED-5282-4898-A4C4-EFC3C5266616}"/>
              </a:ext>
            </a:extLst>
          </p:cNvPr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99754B58-1FFD-4BD8-8357-320DD8D354E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64484" y="311153"/>
            <a:ext cx="673745" cy="5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5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E4DA177-AADA-7ED2-64AA-3AC264110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C07078-2558-C493-61AB-AFDBFB8D7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solidFill>
              <a:srgbClr val="88213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EB6878-4EB9-454E-EFAF-812BB4B56E07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0D54FCCE-ADD6-E9CD-A464-CCB6425742F6}"/>
              </a:ext>
            </a:extLst>
          </p:cNvPr>
          <p:cNvSpPr/>
          <p:nvPr/>
        </p:nvSpPr>
        <p:spPr>
          <a:xfrm>
            <a:off x="987562" y="4018568"/>
            <a:ext cx="6065522" cy="193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3F444F"/>
              </a:buClr>
              <a:buSzPts val="1800"/>
            </a:pPr>
            <a:r>
              <a:rPr lang="ru-RU" sz="44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Да, мы хотим изменить рынок</a:t>
            </a:r>
            <a:br>
              <a:rPr lang="ru-RU" sz="44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</a:br>
            <a:r>
              <a:rPr lang="ru-RU" sz="44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и мы начали с себя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D556B0-F9CA-C556-40A6-1EBE7E828993}"/>
              </a:ext>
            </a:extLst>
          </p:cNvPr>
          <p:cNvSpPr txBox="1"/>
          <p:nvPr/>
        </p:nvSpPr>
        <p:spPr>
          <a:xfrm>
            <a:off x="898711" y="943981"/>
            <a:ext cx="13855212" cy="2426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100"/>
              </a:lnSpc>
            </a:pPr>
            <a:r>
              <a:rPr lang="ru-RU" sz="8000" b="1" dirty="0">
                <a:solidFill>
                  <a:schemeClr val="bg1"/>
                </a:solidFill>
                <a:latin typeface="Pragmatica Black" panose="020B0503040502020204" pitchFamily="34" charset="0"/>
                <a:ea typeface="Pragmatica Black" panose="020B0503040502020204" pitchFamily="34" charset="0"/>
              </a:rPr>
              <a:t>ОТВЕТСТВЕННЫЙ МАРКЕТИНГ</a:t>
            </a:r>
            <a:endParaRPr lang="en-TR" sz="8000" b="1" dirty="0">
              <a:solidFill>
                <a:schemeClr val="bg1"/>
              </a:solidFill>
              <a:latin typeface="Pragmatica Black" panose="020B0503040502020204" pitchFamily="34" charset="0"/>
              <a:ea typeface="Pragmatica Black" panose="020B05030405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332E43-842A-2D71-94C5-F4F57838A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644">
            <a:off x="7068225" y="1693276"/>
            <a:ext cx="4037191" cy="7260013"/>
          </a:xfrm>
          <a:prstGeom prst="rect">
            <a:avLst/>
          </a:prstGeom>
        </p:spPr>
      </p:pic>
      <p:pic>
        <p:nvPicPr>
          <p:cNvPr id="7" name="Google Shape;136;p20">
            <a:extLst>
              <a:ext uri="{FF2B5EF4-FFF2-40B4-BE49-F238E27FC236}">
                <a16:creationId xmlns:a16="http://schemas.microsoft.com/office/drawing/2014/main" id="{8D7CF7A6-9059-4C3B-AECE-BEC08036D5F9}"/>
              </a:ext>
            </a:extLst>
          </p:cNvPr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26E9983-ECC8-43A4-8FD3-52463A9E15D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164484" y="311153"/>
            <a:ext cx="673745" cy="5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98EB30E-8672-AA48-B1AA-59503CB4C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E98F912-E112-E9DA-8C56-6A7C596D72C4}"/>
              </a:ext>
            </a:extLst>
          </p:cNvPr>
          <p:cNvSpPr/>
          <p:nvPr/>
        </p:nvSpPr>
        <p:spPr>
          <a:xfrm>
            <a:off x="6159056" y="1592263"/>
            <a:ext cx="2772000" cy="4824412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13EAA4C-621C-F413-ADCF-595C91C24CB1}"/>
              </a:ext>
            </a:extLst>
          </p:cNvPr>
          <p:cNvSpPr/>
          <p:nvPr/>
        </p:nvSpPr>
        <p:spPr>
          <a:xfrm rot="21102698">
            <a:off x="6123907" y="5270772"/>
            <a:ext cx="1570291" cy="615094"/>
          </a:xfrm>
          <a:prstGeom prst="roundRect">
            <a:avLst>
              <a:gd name="adj" fmla="val 26387"/>
            </a:avLst>
          </a:prstGeom>
          <a:solidFill>
            <a:schemeClr val="bg1"/>
          </a:solidFill>
          <a:ln>
            <a:noFill/>
          </a:ln>
          <a:effectLst>
            <a:outerShdw blurRad="215900" dist="110691" dir="2700000" sx="103000" sy="1030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B0BE9AF-4D7A-1B92-466B-6A4AD9F41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45" y="279789"/>
            <a:ext cx="10148163" cy="1144566"/>
          </a:xfrm>
        </p:spPr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Трансформация агентства </a:t>
            </a:r>
            <a:b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</a:br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в маркетингового партнера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42349E4-80CB-45ED-7200-A8D1E26F74A6}"/>
              </a:ext>
            </a:extLst>
          </p:cNvPr>
          <p:cNvSpPr/>
          <p:nvPr/>
        </p:nvSpPr>
        <p:spPr>
          <a:xfrm>
            <a:off x="371474" y="1592263"/>
            <a:ext cx="2772000" cy="4824412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 dirty="0">
              <a:highlight>
                <a:srgbClr val="F8FBFD"/>
              </a:highlight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3B28C52-F4F5-F603-7BE2-F21BFDA56470}"/>
              </a:ext>
            </a:extLst>
          </p:cNvPr>
          <p:cNvSpPr/>
          <p:nvPr/>
        </p:nvSpPr>
        <p:spPr>
          <a:xfrm>
            <a:off x="3265265" y="1592263"/>
            <a:ext cx="2772000" cy="4824412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A9E81C8-5BFF-0EB5-741F-9EB6A30232B3}"/>
              </a:ext>
            </a:extLst>
          </p:cNvPr>
          <p:cNvSpPr/>
          <p:nvPr/>
        </p:nvSpPr>
        <p:spPr>
          <a:xfrm>
            <a:off x="9052846" y="1592263"/>
            <a:ext cx="2772000" cy="4824412"/>
          </a:xfrm>
          <a:prstGeom prst="roundRect">
            <a:avLst>
              <a:gd name="adj" fmla="val 10774"/>
            </a:avLst>
          </a:prstGeom>
          <a:solidFill>
            <a:srgbClr val="9B14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FC503F-11CB-8A22-8A55-6DF710B7BC89}"/>
              </a:ext>
            </a:extLst>
          </p:cNvPr>
          <p:cNvSpPr txBox="1"/>
          <p:nvPr/>
        </p:nvSpPr>
        <p:spPr>
          <a:xfrm>
            <a:off x="607772" y="2784697"/>
            <a:ext cx="2535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73B45"/>
                </a:solidFill>
                <a:latin typeface="Manrope" pitchFamily="2" charset="0"/>
              </a:rPr>
              <a:t>Трансформировали корпоративную культуру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E1B10A-0E5C-46E9-0D5B-FAEDCB1789E9}"/>
              </a:ext>
            </a:extLst>
          </p:cNvPr>
          <p:cNvSpPr txBox="1"/>
          <p:nvPr/>
        </p:nvSpPr>
        <p:spPr>
          <a:xfrm>
            <a:off x="3497243" y="2784697"/>
            <a:ext cx="20172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73B45"/>
                </a:solidFill>
                <a:latin typeface="Manrope" pitchFamily="2" charset="0"/>
              </a:rPr>
              <a:t>Развиваем экспертизы</a:t>
            </a:r>
            <a:br>
              <a:rPr lang="ru-RU" sz="1600" b="1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600" b="1" dirty="0">
                <a:solidFill>
                  <a:srgbClr val="373B45"/>
                </a:solidFill>
                <a:latin typeface="Manrope" pitchFamily="2" charset="0"/>
              </a:rPr>
              <a:t>вне рекламных каналов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8FDFB0-D4B9-CFA2-B785-D645A2B497C3}"/>
              </a:ext>
            </a:extLst>
          </p:cNvPr>
          <p:cNvSpPr txBox="1"/>
          <p:nvPr/>
        </p:nvSpPr>
        <p:spPr>
          <a:xfrm>
            <a:off x="6395354" y="2784697"/>
            <a:ext cx="2143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73B45"/>
                </a:solidFill>
                <a:latin typeface="Manrope" pitchFamily="2" charset="0"/>
              </a:rPr>
              <a:t>Запустили внутренний продуктовый инкубатор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AA949A-277E-1287-74E4-09D17B0EA913}"/>
              </a:ext>
            </a:extLst>
          </p:cNvPr>
          <p:cNvSpPr txBox="1"/>
          <p:nvPr/>
        </p:nvSpPr>
        <p:spPr>
          <a:xfrm>
            <a:off x="9297089" y="2784697"/>
            <a:ext cx="21540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Manrope" pitchFamily="2" charset="0"/>
              </a:rPr>
              <a:t>Пересобрали собственный продукт</a:t>
            </a:r>
          </a:p>
        </p:txBody>
      </p:sp>
      <p:sp>
        <p:nvSpPr>
          <p:cNvPr id="3" name="Прямоугольник 7">
            <a:extLst>
              <a:ext uri="{FF2B5EF4-FFF2-40B4-BE49-F238E27FC236}">
                <a16:creationId xmlns:a16="http://schemas.microsoft.com/office/drawing/2014/main" id="{88185849-BE35-690B-A07D-AADD984ED8B1}"/>
              </a:ext>
            </a:extLst>
          </p:cNvPr>
          <p:cNvSpPr/>
          <p:nvPr/>
        </p:nvSpPr>
        <p:spPr>
          <a:xfrm>
            <a:off x="607772" y="4038860"/>
            <a:ext cx="19502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Софты важнее</a:t>
            </a:r>
            <a:r>
              <a:rPr lang="en-US" sz="1600" dirty="0">
                <a:solidFill>
                  <a:srgbClr val="373B45"/>
                </a:solidFill>
                <a:latin typeface="Manrope" pitchFamily="2" charset="0"/>
              </a:rPr>
              <a:t> </a:t>
            </a:r>
            <a:r>
              <a:rPr lang="ru-RU" sz="1600" dirty="0" err="1">
                <a:solidFill>
                  <a:srgbClr val="373B45"/>
                </a:solidFill>
                <a:latin typeface="Manrope" pitchFamily="2" charset="0"/>
              </a:rPr>
              <a:t>хардов</a:t>
            </a:r>
            <a:endParaRPr lang="ru-RU" sz="1600" dirty="0">
              <a:solidFill>
                <a:srgbClr val="373B45"/>
              </a:solidFill>
              <a:latin typeface="Manrope" pitchFamily="2" charset="0"/>
            </a:endParaRPr>
          </a:p>
          <a:p>
            <a:endParaRPr lang="ru-RU" sz="1600" dirty="0">
              <a:solidFill>
                <a:srgbClr val="373B45"/>
              </a:solidFill>
              <a:latin typeface="Manrope" pitchFamily="2" charset="0"/>
            </a:endParaRPr>
          </a:p>
          <a:p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Команда, </a:t>
            </a:r>
          </a:p>
          <a:p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а не коллектив</a:t>
            </a:r>
            <a:br>
              <a:rPr lang="ru-RU" sz="1600" dirty="0">
                <a:solidFill>
                  <a:srgbClr val="373B45"/>
                </a:solidFill>
                <a:latin typeface="Manrope" pitchFamily="2" charset="0"/>
              </a:rPr>
            </a:br>
            <a:br>
              <a:rPr lang="ru-RU" sz="1600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Развитие и ответственность</a:t>
            </a:r>
          </a:p>
          <a:p>
            <a:endParaRPr lang="ru-RU" sz="1600" dirty="0">
              <a:solidFill>
                <a:srgbClr val="373B45"/>
              </a:solidFill>
              <a:latin typeface="Manrope" pitchFamily="2" charset="0"/>
            </a:endParaRPr>
          </a:p>
        </p:txBody>
      </p:sp>
      <p:pic>
        <p:nvPicPr>
          <p:cNvPr id="19" name="Google Shape;193;p25">
            <a:extLst>
              <a:ext uri="{FF2B5EF4-FFF2-40B4-BE49-F238E27FC236}">
                <a16:creationId xmlns:a16="http://schemas.microsoft.com/office/drawing/2014/main" id="{F9878938-B6E2-4230-E6D7-E551A98212B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00530" y="1809219"/>
            <a:ext cx="646331" cy="65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93;p25">
            <a:extLst>
              <a:ext uri="{FF2B5EF4-FFF2-40B4-BE49-F238E27FC236}">
                <a16:creationId xmlns:a16="http://schemas.microsoft.com/office/drawing/2014/main" id="{37795C97-B9E8-D3D0-F405-259F86E732C1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01578" y="1809219"/>
            <a:ext cx="646331" cy="65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93;p25">
            <a:extLst>
              <a:ext uri="{FF2B5EF4-FFF2-40B4-BE49-F238E27FC236}">
                <a16:creationId xmlns:a16="http://schemas.microsoft.com/office/drawing/2014/main" id="{6159601B-F453-4240-BCE3-66AFB9522653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99689" y="1809219"/>
            <a:ext cx="646331" cy="65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93;p25">
            <a:extLst>
              <a:ext uri="{FF2B5EF4-FFF2-40B4-BE49-F238E27FC236}">
                <a16:creationId xmlns:a16="http://schemas.microsoft.com/office/drawing/2014/main" id="{F0403AFD-5AEC-2CF5-60EC-C70C9B92CCDF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341684" y="1809219"/>
            <a:ext cx="646331" cy="655001"/>
          </a:xfrm>
          <a:prstGeom prst="rect">
            <a:avLst/>
          </a:prstGeom>
          <a:solidFill>
            <a:srgbClr val="9B142C"/>
          </a:solidFill>
          <a:ln>
            <a:noFill/>
          </a:ln>
        </p:spPr>
      </p:pic>
      <p:sp>
        <p:nvSpPr>
          <p:cNvPr id="23" name="Прямоугольник 7">
            <a:extLst>
              <a:ext uri="{FF2B5EF4-FFF2-40B4-BE49-F238E27FC236}">
                <a16:creationId xmlns:a16="http://schemas.microsoft.com/office/drawing/2014/main" id="{376FFEF6-00DA-D7C0-E7B9-5DC5B9902A51}"/>
              </a:ext>
            </a:extLst>
          </p:cNvPr>
          <p:cNvSpPr/>
          <p:nvPr/>
        </p:nvSpPr>
        <p:spPr>
          <a:xfrm>
            <a:off x="3497243" y="4038860"/>
            <a:ext cx="2259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3F444F"/>
              </a:buClr>
              <a:buFont typeface="System Font Regular"/>
              <a:buChar char="✦"/>
            </a:pPr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Исследования</a:t>
            </a:r>
          </a:p>
          <a:p>
            <a:pPr marL="285750" indent="-285750">
              <a:buClr>
                <a:srgbClr val="3F444F"/>
              </a:buClr>
              <a:buFont typeface="System Font Regular"/>
              <a:buChar char="✦"/>
            </a:pPr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Креатив/контент</a:t>
            </a:r>
          </a:p>
          <a:p>
            <a:pPr marL="285750" indent="-285750">
              <a:buClr>
                <a:srgbClr val="3F444F"/>
              </a:buClr>
              <a:buFont typeface="System Font Regular"/>
              <a:buChar char="✦"/>
            </a:pPr>
            <a:r>
              <a:rPr lang="en-US" sz="1600" dirty="0">
                <a:solidFill>
                  <a:srgbClr val="373B45"/>
                </a:solidFill>
                <a:latin typeface="Manrope" pitchFamily="2" charset="0"/>
              </a:rPr>
              <a:t>SEO</a:t>
            </a:r>
            <a:endParaRPr lang="ru-RU" sz="1600" dirty="0">
              <a:solidFill>
                <a:srgbClr val="373B45"/>
              </a:solidFill>
              <a:latin typeface="Manrope" pitchFamily="2" charset="0"/>
            </a:endParaRPr>
          </a:p>
          <a:p>
            <a:pPr marL="285750" indent="-285750">
              <a:buClr>
                <a:srgbClr val="3F444F"/>
              </a:buClr>
              <a:buFont typeface="System Font Regular"/>
              <a:buChar char="✦"/>
            </a:pPr>
            <a:r>
              <a:rPr lang="en-US" sz="1600" dirty="0">
                <a:solidFill>
                  <a:srgbClr val="373B45"/>
                </a:solidFill>
                <a:latin typeface="Manrope" pitchFamily="2" charset="0"/>
              </a:rPr>
              <a:t>UX/UI</a:t>
            </a:r>
            <a:endParaRPr lang="ru-RU" sz="1600" dirty="0">
              <a:solidFill>
                <a:srgbClr val="373B45"/>
              </a:solidFill>
              <a:latin typeface="Manrope" pitchFamily="2" charset="0"/>
            </a:endParaRPr>
          </a:p>
        </p:txBody>
      </p:sp>
      <p:sp>
        <p:nvSpPr>
          <p:cNvPr id="24" name="Прямоугольник 7">
            <a:extLst>
              <a:ext uri="{FF2B5EF4-FFF2-40B4-BE49-F238E27FC236}">
                <a16:creationId xmlns:a16="http://schemas.microsoft.com/office/drawing/2014/main" id="{DF7857E0-8183-0025-975E-E70F3677FF3C}"/>
              </a:ext>
            </a:extLst>
          </p:cNvPr>
          <p:cNvSpPr/>
          <p:nvPr/>
        </p:nvSpPr>
        <p:spPr>
          <a:xfrm>
            <a:off x="9323154" y="4026581"/>
            <a:ext cx="1950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anrope" pitchFamily="2" charset="0"/>
              </a:rPr>
              <a:t>От услуг к кросс-продуктовым векторам</a:t>
            </a:r>
          </a:p>
        </p:txBody>
      </p:sp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E62E3C71-55AE-4FA1-364E-9F7280CB1C60}"/>
              </a:ext>
            </a:extLst>
          </p:cNvPr>
          <p:cNvSpPr/>
          <p:nvPr/>
        </p:nvSpPr>
        <p:spPr>
          <a:xfrm>
            <a:off x="6395354" y="4038860"/>
            <a:ext cx="26555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Более 10 идей </a:t>
            </a:r>
          </a:p>
          <a:p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в проработке, </a:t>
            </a:r>
            <a:br>
              <a:rPr lang="ru-RU" sz="1600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600" dirty="0">
                <a:solidFill>
                  <a:srgbClr val="373B45"/>
                </a:solidFill>
                <a:latin typeface="Manrope" pitchFamily="2" charset="0"/>
              </a:rPr>
              <a:t>2 продукта в бете</a:t>
            </a:r>
          </a:p>
        </p:txBody>
      </p:sp>
      <p:pic>
        <p:nvPicPr>
          <p:cNvPr id="8" name="Рисунок 30">
            <a:extLst>
              <a:ext uri="{FF2B5EF4-FFF2-40B4-BE49-F238E27FC236}">
                <a16:creationId xmlns:a16="http://schemas.microsoft.com/office/drawing/2014/main" id="{18B9DF60-A2B5-8C24-0BF1-C5087F685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09336">
            <a:off x="6199256" y="5374502"/>
            <a:ext cx="1327607" cy="407256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3CA2D57-49C2-C921-8751-640D8BA10182}"/>
              </a:ext>
            </a:extLst>
          </p:cNvPr>
          <p:cNvSpPr/>
          <p:nvPr/>
        </p:nvSpPr>
        <p:spPr>
          <a:xfrm rot="580982">
            <a:off x="7411641" y="5455623"/>
            <a:ext cx="1570291" cy="615094"/>
          </a:xfrm>
          <a:prstGeom prst="roundRect">
            <a:avLst>
              <a:gd name="adj" fmla="val 26387"/>
            </a:avLst>
          </a:prstGeom>
          <a:solidFill>
            <a:schemeClr val="bg1"/>
          </a:solidFill>
          <a:ln>
            <a:noFill/>
          </a:ln>
          <a:effectLst>
            <a:outerShdw blurRad="215900" dist="110691" dir="12480000" sx="103000" sy="1030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7" name="Рисунок 31">
            <a:extLst>
              <a:ext uri="{FF2B5EF4-FFF2-40B4-BE49-F238E27FC236}">
                <a16:creationId xmlns:a16="http://schemas.microsoft.com/office/drawing/2014/main" id="{53BDA243-0584-E755-2303-73B57A7D28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88901">
            <a:off x="7490392" y="5539871"/>
            <a:ext cx="1407899" cy="4490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0D4D2E1-B9F8-22DB-50E5-9B31B89EB9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772696" y="3586439"/>
            <a:ext cx="3020786" cy="2857905"/>
          </a:xfrm>
          <a:prstGeom prst="round2SameRect">
            <a:avLst>
              <a:gd name="adj1" fmla="val 0"/>
              <a:gd name="adj2" fmla="val 0"/>
            </a:avLst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9BF572D-48F4-5F1C-6D62-6F4DAB6927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30" name="Google Shape;136;p20">
            <a:extLst>
              <a:ext uri="{FF2B5EF4-FFF2-40B4-BE49-F238E27FC236}">
                <a16:creationId xmlns:a16="http://schemas.microsoft.com/office/drawing/2014/main" id="{60E640A4-6D60-044C-5D3D-11501FA2E9B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693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4925928-EC9B-7CCC-D20E-B7EC7217D6A0}"/>
              </a:ext>
            </a:extLst>
          </p:cNvPr>
          <p:cNvSpPr/>
          <p:nvPr/>
        </p:nvSpPr>
        <p:spPr>
          <a:xfrm>
            <a:off x="371475" y="1543050"/>
            <a:ext cx="3681910" cy="4873626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06BEA85-F283-99C0-43B5-3075EA78DC49}"/>
              </a:ext>
            </a:extLst>
          </p:cNvPr>
          <p:cNvSpPr/>
          <p:nvPr/>
        </p:nvSpPr>
        <p:spPr>
          <a:xfrm>
            <a:off x="4258531" y="1543050"/>
            <a:ext cx="3681910" cy="4873626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6D10232-D704-EE3D-DAA7-194E0C770350}"/>
              </a:ext>
            </a:extLst>
          </p:cNvPr>
          <p:cNvSpPr/>
          <p:nvPr/>
        </p:nvSpPr>
        <p:spPr>
          <a:xfrm>
            <a:off x="8145587" y="1543050"/>
            <a:ext cx="3681910" cy="4873626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512BF187-A468-9ECC-64A7-8872F9E9C315}"/>
              </a:ext>
            </a:extLst>
          </p:cNvPr>
          <p:cNvSpPr txBox="1">
            <a:spLocks/>
          </p:cNvSpPr>
          <p:nvPr/>
        </p:nvSpPr>
        <p:spPr>
          <a:xfrm>
            <a:off x="268046" y="279789"/>
            <a:ext cx="5246930" cy="114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3600"/>
              <a:buFont typeface="Arial"/>
              <a:buNone/>
              <a:defRPr sz="6000" b="0" i="0" u="none" strike="noStrike" cap="none">
                <a:solidFill>
                  <a:srgbClr val="3F44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ru-RU" sz="3600" dirty="0">
                <a:latin typeface="Pragmatica Book" panose="020B0503040502020204" pitchFamily="34" charset="0"/>
                <a:ea typeface="Pragmatica Book" panose="020B0503040502020204" pitchFamily="34" charset="0"/>
              </a:rPr>
              <a:t>А что можно сделать на стороне бизнеса?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B6296F-E3EE-3026-1BC6-0FC4A1097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7" name="Google Shape;136;p20">
            <a:extLst>
              <a:ext uri="{FF2B5EF4-FFF2-40B4-BE49-F238E27FC236}">
                <a16:creationId xmlns:a16="http://schemas.microsoft.com/office/drawing/2014/main" id="{1293E55C-8282-4333-6337-DE78EA64ACC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814ED78E-F051-3C49-68FD-7BF92D4C1B70}"/>
              </a:ext>
            </a:extLst>
          </p:cNvPr>
          <p:cNvSpPr/>
          <p:nvPr/>
        </p:nvSpPr>
        <p:spPr>
          <a:xfrm>
            <a:off x="782009" y="5137555"/>
            <a:ext cx="28922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Больше </a:t>
            </a:r>
            <a:br>
              <a:rPr lang="ru-RU" sz="1800" b="1" dirty="0">
                <a:solidFill>
                  <a:srgbClr val="9B142C"/>
                </a:solidFill>
                <a:latin typeface="Manrope" pitchFamily="2" charset="0"/>
              </a:rPr>
            </a:br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открытости</a:t>
            </a:r>
          </a:p>
          <a:p>
            <a:endParaRPr lang="ru-RU" sz="1800" dirty="0">
              <a:solidFill>
                <a:srgbClr val="9B142C"/>
              </a:solidFill>
              <a:latin typeface="Manrope" pitchFamily="2" charset="0"/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id="{40D2C7CB-A7DA-93CA-9D3F-4FECA084B978}"/>
              </a:ext>
            </a:extLst>
          </p:cNvPr>
          <p:cNvSpPr/>
          <p:nvPr/>
        </p:nvSpPr>
        <p:spPr>
          <a:xfrm>
            <a:off x="4732447" y="5137555"/>
            <a:ext cx="2738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Партнерская </a:t>
            </a:r>
            <a:br>
              <a:rPr lang="ru-RU" sz="1800" b="1" dirty="0">
                <a:solidFill>
                  <a:srgbClr val="9B142C"/>
                </a:solidFill>
                <a:latin typeface="Manrope" pitchFamily="2" charset="0"/>
              </a:rPr>
            </a:br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позиция</a:t>
            </a:r>
          </a:p>
        </p:txBody>
      </p:sp>
      <p:sp>
        <p:nvSpPr>
          <p:cNvPr id="14" name="Прямоугольник 5">
            <a:extLst>
              <a:ext uri="{FF2B5EF4-FFF2-40B4-BE49-F238E27FC236}">
                <a16:creationId xmlns:a16="http://schemas.microsoft.com/office/drawing/2014/main" id="{A41B6232-1A87-6C48-A9AD-4FA32E08EEE3}"/>
              </a:ext>
            </a:extLst>
          </p:cNvPr>
          <p:cNvSpPr/>
          <p:nvPr/>
        </p:nvSpPr>
        <p:spPr>
          <a:xfrm>
            <a:off x="8622920" y="5137555"/>
            <a:ext cx="2787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Больше</a:t>
            </a:r>
            <a:br>
              <a:rPr lang="ru-RU" sz="1800" b="1" dirty="0">
                <a:solidFill>
                  <a:srgbClr val="9B142C"/>
                </a:solidFill>
                <a:latin typeface="Manrope" pitchFamily="2" charset="0"/>
              </a:rPr>
            </a:br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смысла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5221F4-FBAB-2A8C-1AED-652A1579D5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8000"/>
                    </a14:imgEffect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75" y="1543050"/>
            <a:ext cx="3681910" cy="3159579"/>
          </a:xfrm>
          <a:prstGeom prst="round2SameRect">
            <a:avLst>
              <a:gd name="adj1" fmla="val 10209"/>
              <a:gd name="adj2" fmla="val 0"/>
            </a:avLst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20E14D-3350-23F2-9714-D16F1A9254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8531" y="1543049"/>
            <a:ext cx="3681910" cy="3159579"/>
          </a:xfrm>
          <a:prstGeom prst="round2SameRect">
            <a:avLst>
              <a:gd name="adj1" fmla="val 12054"/>
              <a:gd name="adj2" fmla="val 0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2FC96C-81B0-1050-E3E5-4B363AB9878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322" t="17558" r="30751"/>
          <a:stretch/>
        </p:blipFill>
        <p:spPr>
          <a:xfrm>
            <a:off x="8145588" y="1543048"/>
            <a:ext cx="3674938" cy="3159580"/>
          </a:xfrm>
          <a:prstGeom prst="round2SameRect">
            <a:avLst>
              <a:gd name="adj1" fmla="val 13262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240774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73B4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EA5B29-4AE9-E983-2814-0796750B5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EDD63D1-2475-044B-3A97-3E219443534D}"/>
              </a:ext>
            </a:extLst>
          </p:cNvPr>
          <p:cNvSpPr/>
          <p:nvPr/>
        </p:nvSpPr>
        <p:spPr>
          <a:xfrm>
            <a:off x="401416" y="441326"/>
            <a:ext cx="11419109" cy="5975350"/>
          </a:xfrm>
          <a:prstGeom prst="roundRect">
            <a:avLst>
              <a:gd name="adj" fmla="val 8644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BD8F02-34E5-0EF4-2F22-A2C2EF610DF6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8F7FEB3C-E10D-92FC-DD27-2F3B8BF6F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saturation sat="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147" y="665452"/>
            <a:ext cx="11013186" cy="5527095"/>
          </a:xfrm>
          <a:prstGeom prst="roundRect">
            <a:avLst>
              <a:gd name="adj" fmla="val 6999"/>
            </a:avLst>
          </a:prstGeom>
          <a:solidFill>
            <a:srgbClr val="3F444F"/>
          </a:solidFill>
        </p:spPr>
      </p:pic>
    </p:spTree>
    <p:extLst>
      <p:ext uri="{BB962C8B-B14F-4D97-AF65-F5344CB8AC3E}">
        <p14:creationId xmlns:p14="http://schemas.microsoft.com/office/powerpoint/2010/main" val="317821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B1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FF42F-7C61-E750-A28E-F31E04646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8A7910-427C-54AB-F2A6-03AB6B6C9C59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9E22FA-5D73-992C-3EB0-F3536713ECF5}"/>
              </a:ext>
            </a:extLst>
          </p:cNvPr>
          <p:cNvSpPr txBox="1"/>
          <p:nvPr/>
        </p:nvSpPr>
        <p:spPr>
          <a:xfrm>
            <a:off x="1081555" y="1873189"/>
            <a:ext cx="10427902" cy="311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7200" dirty="0">
                <a:solidFill>
                  <a:schemeClr val="bg1">
                    <a:alpha val="50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Какую</a:t>
            </a:r>
            <a:r>
              <a:rPr lang="ru-RU" sz="7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 ценность </a:t>
            </a:r>
            <a:r>
              <a:rPr lang="ru-RU" sz="7200" dirty="0">
                <a:solidFill>
                  <a:schemeClr val="bg1">
                    <a:alpha val="50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мы, маркетологи, создаем </a:t>
            </a:r>
            <a:br>
              <a:rPr lang="ru-RU" sz="7200" dirty="0">
                <a:solidFill>
                  <a:schemeClr val="bg1">
                    <a:lumMod val="85000"/>
                  </a:schemeClr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</a:br>
            <a:r>
              <a:rPr lang="ru-RU" sz="72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  <a:sym typeface="Calibri"/>
              </a:rPr>
              <a:t>для потребителей?</a:t>
            </a:r>
            <a:endParaRPr lang="ru-RU" sz="7200" dirty="0">
              <a:solidFill>
                <a:schemeClr val="bg1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pic>
        <p:nvPicPr>
          <p:cNvPr id="4" name="Google Shape;136;p20">
            <a:extLst>
              <a:ext uri="{FF2B5EF4-FFF2-40B4-BE49-F238E27FC236}">
                <a16:creationId xmlns:a16="http://schemas.microsoft.com/office/drawing/2014/main" id="{CF38A64B-ECD4-41D9-B5CC-04645715F7F9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C28016F-0482-4768-9727-E88D0BFA4F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64484" y="311153"/>
            <a:ext cx="673745" cy="5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727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77029-1154-BBBD-9F5F-CB39C5AD7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CE3BB6-F55A-CE2D-56B6-9F6FD6785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solidFill>
              <a:srgbClr val="88213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540902-D044-354A-C7F9-C83117B90AAC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4D5653F-70FE-0DDA-7E67-5F7978FCC089}"/>
              </a:ext>
            </a:extLst>
          </p:cNvPr>
          <p:cNvGrpSpPr/>
          <p:nvPr/>
        </p:nvGrpSpPr>
        <p:grpSpPr>
          <a:xfrm>
            <a:off x="401416" y="2434901"/>
            <a:ext cx="11197437" cy="2782267"/>
            <a:chOff x="706215" y="2779615"/>
            <a:chExt cx="11197437" cy="278226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63B41D2-4F3C-4937-EF61-D5BDD62C7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6215" y="2779615"/>
              <a:ext cx="8936550" cy="265136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D615CE3-96C8-2FA8-C6D6-222062F18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92960" y="2910514"/>
              <a:ext cx="2410692" cy="2651368"/>
            </a:xfrm>
            <a:prstGeom prst="rect">
              <a:avLst/>
            </a:prstGeom>
          </p:spPr>
        </p:pic>
      </p:grpSp>
      <p:pic>
        <p:nvPicPr>
          <p:cNvPr id="20" name="Picture 1">
            <a:extLst>
              <a:ext uri="{FF2B5EF4-FFF2-40B4-BE49-F238E27FC236}">
                <a16:creationId xmlns:a16="http://schemas.microsoft.com/office/drawing/2014/main" id="{D88E0024-FEB0-6709-CEEF-F6A487467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74477" y="5872069"/>
            <a:ext cx="1443046" cy="20013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BA7FA2A-DE3B-B44E-ECA5-8B4CDCF9B232}"/>
              </a:ext>
            </a:extLst>
          </p:cNvPr>
          <p:cNvSpPr txBox="1"/>
          <p:nvPr/>
        </p:nvSpPr>
        <p:spPr>
          <a:xfrm>
            <a:off x="768893" y="1300021"/>
            <a:ext cx="1065421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8000" b="1" dirty="0">
                <a:solidFill>
                  <a:schemeClr val="bg1"/>
                </a:solidFill>
                <a:latin typeface="Pragmatica Black" panose="020B0503040502020204" pitchFamily="34" charset="0"/>
                <a:ea typeface="Pragmatica Black" panose="020B0503040502020204" pitchFamily="34" charset="0"/>
              </a:rPr>
              <a:t>ИЗМЕНЕНИЯ +</a:t>
            </a:r>
          </a:p>
        </p:txBody>
      </p:sp>
    </p:spTree>
    <p:extLst>
      <p:ext uri="{BB962C8B-B14F-4D97-AF65-F5344CB8AC3E}">
        <p14:creationId xmlns:p14="http://schemas.microsoft.com/office/powerpoint/2010/main" val="2783129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F444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118FF-3812-4C6B-B95C-471291C24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523B29-026B-88A2-DD5F-F9919BB3F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900" y="-452802"/>
            <a:ext cx="8722188" cy="7725366"/>
          </a:xfrm>
          <a:prstGeom prst="rect">
            <a:avLst/>
          </a:prstGeom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C06EA-3E59-4F68-471D-7814CB71D5CB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6" name="Выбор в этом и есть значение рекламы(2 ролика 2000г)">
            <a:hlinkClick r:id="" action="ppaction://media"/>
            <a:extLst>
              <a:ext uri="{FF2B5EF4-FFF2-40B4-BE49-F238E27FC236}">
                <a16:creationId xmlns:a16="http://schemas.microsoft.com/office/drawing/2014/main" id="{6BBA8A76-069C-ED98-6C39-1BE5F5A6EC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23309" y="857344"/>
            <a:ext cx="5933557" cy="4450168"/>
          </a:xfrm>
          <a:prstGeom prst="rect">
            <a:avLst/>
          </a:prstGeom>
          <a:ln>
            <a:noFill/>
          </a:ln>
          <a:effectLst>
            <a:softEdge rad="252855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9FAD640-6CF4-03DD-3902-89C130C91FC5}"/>
                  </a:ext>
                </a:extLst>
              </p14:cNvPr>
              <p14:cNvContentPartPr/>
              <p14:nvPr/>
            </p14:nvContentPartPr>
            <p14:xfrm>
              <a:off x="5890088" y="5412036"/>
              <a:ext cx="484560" cy="29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9FAD640-6CF4-03DD-3902-89C130C91FC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72088" y="5394036"/>
                <a:ext cx="520200" cy="32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77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73B4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208E86-BDBF-0473-73B2-164E849D5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D70304B9-69CE-613C-DFCA-1FC77B3AE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saturation sat="0"/>
                    </a14:imgEffect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06"/>
          <a:stretch/>
        </p:blipFill>
        <p:spPr bwMode="auto">
          <a:xfrm>
            <a:off x="592667" y="657226"/>
            <a:ext cx="11013186" cy="5527096"/>
          </a:xfrm>
          <a:prstGeom prst="roundRect">
            <a:avLst>
              <a:gd name="adj" fmla="val 717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DEFA73-4CC4-5A17-BA30-21DCCCF691F1}"/>
              </a:ext>
            </a:extLst>
          </p:cNvPr>
          <p:cNvSpPr/>
          <p:nvPr/>
        </p:nvSpPr>
        <p:spPr>
          <a:xfrm>
            <a:off x="401416" y="441326"/>
            <a:ext cx="11419109" cy="5975350"/>
          </a:xfrm>
          <a:prstGeom prst="roundRect">
            <a:avLst>
              <a:gd name="adj" fmla="val 8644"/>
            </a:avLst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9B75E4-C706-F9AF-AB75-F45FD1FB7152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23966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B1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16B68-C135-0778-7CE6-2739F0EF1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9B56254D-6E5B-53D1-B42B-B5B340D02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9508" y="3113281"/>
            <a:ext cx="4552984" cy="631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4BA45-F791-F7DE-0369-C2D8E421A15E}"/>
              </a:ext>
            </a:extLst>
          </p:cNvPr>
          <p:cNvSpPr txBox="1"/>
          <p:nvPr/>
        </p:nvSpPr>
        <p:spPr>
          <a:xfrm>
            <a:off x="635093" y="8633876"/>
            <a:ext cx="109218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Pragmatica Black" panose="020B0503040502020204" pitchFamily="34" charset="0"/>
                <a:ea typeface="Pragmatica Black" panose="020B0503040502020204" pitchFamily="34" charset="0"/>
              </a:rPr>
              <a:t>ОТВЕТСТВЕННЫЙ МАРКЕТИНГ</a:t>
            </a:r>
            <a:endParaRPr lang="en-TR" sz="7200" b="1" dirty="0">
              <a:solidFill>
                <a:schemeClr val="bg1"/>
              </a:solidFill>
              <a:latin typeface="Pragmatica Black" panose="020B0503040502020204" pitchFamily="34" charset="0"/>
              <a:ea typeface="Pragmatica Black" panose="020B0503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2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B14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160D0-F0AF-BEDC-A2D6-39B6ADDE0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BBFFF43B-652C-9DFB-B11F-9D56C5F12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3676" y="1421238"/>
            <a:ext cx="1544648" cy="2142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80321B-3CA2-719D-C5DB-5DB654F48560}"/>
              </a:ext>
            </a:extLst>
          </p:cNvPr>
          <p:cNvSpPr txBox="1"/>
          <p:nvPr/>
        </p:nvSpPr>
        <p:spPr>
          <a:xfrm>
            <a:off x="635093" y="2673350"/>
            <a:ext cx="109218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Pragmatica Black" panose="020B0503040502020204" pitchFamily="34" charset="0"/>
                <a:ea typeface="Pragmatica Black" panose="020B0503040502020204" pitchFamily="34" charset="0"/>
              </a:rPr>
              <a:t>ОТВЕТСТВЕННЫЙ МАРКЕТИНГ</a:t>
            </a:r>
            <a:endParaRPr lang="en-TR" sz="7200" b="1" dirty="0">
              <a:solidFill>
                <a:schemeClr val="bg1"/>
              </a:solidFill>
              <a:latin typeface="Pragmatica Black" panose="020B0503040502020204" pitchFamily="34" charset="0"/>
              <a:ea typeface="Pragmatica Black" panose="020B05030405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409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02ECB22-9F22-9005-F2CD-50961140D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803D552-31A8-BFE1-25D4-A0C48BC8E14B}"/>
              </a:ext>
            </a:extLst>
          </p:cNvPr>
          <p:cNvSpPr/>
          <p:nvPr/>
        </p:nvSpPr>
        <p:spPr>
          <a:xfrm>
            <a:off x="8145587" y="1059542"/>
            <a:ext cx="3681910" cy="5357133"/>
          </a:xfrm>
          <a:prstGeom prst="roundRect">
            <a:avLst>
              <a:gd name="adj" fmla="val 969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1CBF626-E7EB-1CAA-7A30-CC184CAFD830}"/>
              </a:ext>
            </a:extLst>
          </p:cNvPr>
          <p:cNvSpPr/>
          <p:nvPr/>
        </p:nvSpPr>
        <p:spPr>
          <a:xfrm rot="21287713">
            <a:off x="8788469" y="3783677"/>
            <a:ext cx="3162736" cy="2320833"/>
          </a:xfrm>
          <a:prstGeom prst="roundRect">
            <a:avLst>
              <a:gd name="adj" fmla="val 14072"/>
            </a:avLst>
          </a:prstGeom>
          <a:solidFill>
            <a:schemeClr val="bg1"/>
          </a:solidFill>
          <a:ln>
            <a:noFill/>
          </a:ln>
          <a:effectLst>
            <a:outerShdw blurRad="215900" dist="110691" dir="2700000" sx="103000" sy="1030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9428FC0-4656-4787-C813-C82EB9B4B70D}"/>
              </a:ext>
            </a:extLst>
          </p:cNvPr>
          <p:cNvSpPr/>
          <p:nvPr/>
        </p:nvSpPr>
        <p:spPr>
          <a:xfrm>
            <a:off x="4258531" y="1059542"/>
            <a:ext cx="3681910" cy="5357133"/>
          </a:xfrm>
          <a:prstGeom prst="roundRect">
            <a:avLst>
              <a:gd name="adj" fmla="val 969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04EE1F6-0B56-1ACF-146B-055B98BF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Изменения, которые мы обсуждаем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7DBCA6-7BCF-D950-468C-72E4580EF3F3}"/>
              </a:ext>
            </a:extLst>
          </p:cNvPr>
          <p:cNvSpPr txBox="1"/>
          <p:nvPr/>
        </p:nvSpPr>
        <p:spPr>
          <a:xfrm>
            <a:off x="343375" y="998480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BE5561-612F-B93A-88D2-A1D3480F7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10" name="Google Shape;136;p20">
            <a:extLst>
              <a:ext uri="{FF2B5EF4-FFF2-40B4-BE49-F238E27FC236}">
                <a16:creationId xmlns:a16="http://schemas.microsoft.com/office/drawing/2014/main" id="{2BA89A5C-EAD4-30AC-F327-47BC2AA635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1F49D76-71F3-9845-74FE-B97D9C950B6C}"/>
              </a:ext>
            </a:extLst>
          </p:cNvPr>
          <p:cNvSpPr/>
          <p:nvPr/>
        </p:nvSpPr>
        <p:spPr>
          <a:xfrm>
            <a:off x="371475" y="1059542"/>
            <a:ext cx="3681910" cy="5357133"/>
          </a:xfrm>
          <a:prstGeom prst="roundRect">
            <a:avLst>
              <a:gd name="adj" fmla="val 969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4" name="Прямоугольник 2">
            <a:extLst>
              <a:ext uri="{FF2B5EF4-FFF2-40B4-BE49-F238E27FC236}">
                <a16:creationId xmlns:a16="http://schemas.microsoft.com/office/drawing/2014/main" id="{294A9227-734B-A282-34CC-2EE494D62BC7}"/>
              </a:ext>
            </a:extLst>
          </p:cNvPr>
          <p:cNvSpPr/>
          <p:nvPr/>
        </p:nvSpPr>
        <p:spPr>
          <a:xfrm>
            <a:off x="782009" y="1501724"/>
            <a:ext cx="2892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err="1">
                <a:solidFill>
                  <a:srgbClr val="9B142C"/>
                </a:solidFill>
                <a:latin typeface="Manrope" pitchFamily="2" charset="0"/>
              </a:rPr>
              <a:t>Еком</a:t>
            </a:r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 – новый владелец внимания</a:t>
            </a:r>
          </a:p>
        </p:txBody>
      </p:sp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A10DFED5-01ED-856E-2967-FF951C9D9F3B}"/>
              </a:ext>
            </a:extLst>
          </p:cNvPr>
          <p:cNvSpPr/>
          <p:nvPr/>
        </p:nvSpPr>
        <p:spPr>
          <a:xfrm>
            <a:off x="4732447" y="1501724"/>
            <a:ext cx="2738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9B142C"/>
                </a:solidFill>
                <a:latin typeface="Manrope" pitchFamily="2" charset="0"/>
              </a:rPr>
              <a:t>YouTube </a:t>
            </a:r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почти все</a:t>
            </a:r>
          </a:p>
        </p:txBody>
      </p:sp>
      <p:sp>
        <p:nvSpPr>
          <p:cNvPr id="16" name="Прямоугольник 5">
            <a:extLst>
              <a:ext uri="{FF2B5EF4-FFF2-40B4-BE49-F238E27FC236}">
                <a16:creationId xmlns:a16="http://schemas.microsoft.com/office/drawing/2014/main" id="{5E19E8ED-7567-0EFA-C0C8-44428BA4D141}"/>
              </a:ext>
            </a:extLst>
          </p:cNvPr>
          <p:cNvSpPr/>
          <p:nvPr/>
        </p:nvSpPr>
        <p:spPr>
          <a:xfrm>
            <a:off x="8622920" y="1501724"/>
            <a:ext cx="2787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9B142C"/>
                </a:solidFill>
                <a:latin typeface="Manrope" pitchFamily="2" charset="0"/>
              </a:rPr>
              <a:t>Телеграм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F103AA-2E5A-4767-9317-6B83C7F602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72695">
            <a:off x="8940394" y="3929281"/>
            <a:ext cx="2830058" cy="2026850"/>
          </a:xfrm>
          <a:prstGeom prst="roundRect">
            <a:avLst>
              <a:gd name="adj" fmla="val 8914"/>
            </a:avLst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E11E91-38F3-21E3-2BC1-4F21990F8E3E}"/>
              </a:ext>
            </a:extLst>
          </p:cNvPr>
          <p:cNvSpPr txBox="1"/>
          <p:nvPr/>
        </p:nvSpPr>
        <p:spPr>
          <a:xfrm>
            <a:off x="4732447" y="2183267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-38% 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F51A0B-D6EE-AF9D-DB25-19C3C34B66E2}"/>
              </a:ext>
            </a:extLst>
          </p:cNvPr>
          <p:cNvSpPr txBox="1"/>
          <p:nvPr/>
        </p:nvSpPr>
        <p:spPr>
          <a:xfrm>
            <a:off x="4732447" y="2765762"/>
            <a:ext cx="2359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траффик </a:t>
            </a:r>
            <a:r>
              <a:rPr lang="en-US" dirty="0">
                <a:solidFill>
                  <a:srgbClr val="3F444F"/>
                </a:solidFill>
                <a:latin typeface="Manrope" pitchFamily="2" charset="0"/>
              </a:rPr>
              <a:t>YouTube </a:t>
            </a: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 </a:t>
            </a:r>
          </a:p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из РФ в августе 2024 года</a:t>
            </a:r>
            <a:endParaRPr lang="en-TR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968090-C890-C285-5DCE-2C7CBCCC4A1A}"/>
              </a:ext>
            </a:extLst>
          </p:cNvPr>
          <p:cNvSpPr txBox="1"/>
          <p:nvPr/>
        </p:nvSpPr>
        <p:spPr>
          <a:xfrm>
            <a:off x="4732447" y="3587977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230%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ABA1D4-1264-EC22-EAFC-E5780C383E23}"/>
              </a:ext>
            </a:extLst>
          </p:cNvPr>
          <p:cNvSpPr txBox="1"/>
          <p:nvPr/>
        </p:nvSpPr>
        <p:spPr>
          <a:xfrm>
            <a:off x="4732447" y="4170472"/>
            <a:ext cx="19864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аудитория сервиса </a:t>
            </a:r>
            <a:r>
              <a:rPr lang="en-US" dirty="0">
                <a:solidFill>
                  <a:srgbClr val="3F444F"/>
                </a:solidFill>
                <a:latin typeface="Manrope" pitchFamily="2" charset="0"/>
              </a:rPr>
              <a:t>VK </a:t>
            </a: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Видео выросла </a:t>
            </a:r>
          </a:p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в августе 24 года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7758FE-54A5-0E32-DE35-679415A010E9}"/>
              </a:ext>
            </a:extLst>
          </p:cNvPr>
          <p:cNvSpPr txBox="1"/>
          <p:nvPr/>
        </p:nvSpPr>
        <p:spPr>
          <a:xfrm>
            <a:off x="8617092" y="2183267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49% 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CD0290-EAEF-51FC-A32A-5E9FA1097179}"/>
              </a:ext>
            </a:extLst>
          </p:cNvPr>
          <p:cNvSpPr txBox="1"/>
          <p:nvPr/>
        </p:nvSpPr>
        <p:spPr>
          <a:xfrm>
            <a:off x="8617092" y="2765762"/>
            <a:ext cx="25806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населения России старше 12 лет используют </a:t>
            </a:r>
            <a:r>
              <a:rPr lang="ru-RU" dirty="0" err="1">
                <a:solidFill>
                  <a:srgbClr val="3F444F"/>
                </a:solidFill>
                <a:latin typeface="Manrope" pitchFamily="2" charset="0"/>
              </a:rPr>
              <a:t>Telegram</a:t>
            </a: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 ежедневно – </a:t>
            </a:r>
            <a:r>
              <a:rPr lang="en-US" dirty="0">
                <a:solidFill>
                  <a:srgbClr val="3F444F"/>
                </a:solidFill>
                <a:latin typeface="Manrope" pitchFamily="2" charset="0"/>
              </a:rPr>
              <a:t>1Q24</a:t>
            </a:r>
            <a:endParaRPr lang="en-TR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10F4DB-CEBE-1567-EE05-9F4C4E5AEEA0}"/>
              </a:ext>
            </a:extLst>
          </p:cNvPr>
          <p:cNvSpPr txBox="1"/>
          <p:nvPr/>
        </p:nvSpPr>
        <p:spPr>
          <a:xfrm>
            <a:off x="785943" y="2183267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+44%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5F0182-235D-FD7D-1BBA-E1C8BBBCA994}"/>
              </a:ext>
            </a:extLst>
          </p:cNvPr>
          <p:cNvSpPr txBox="1"/>
          <p:nvPr/>
        </p:nvSpPr>
        <p:spPr>
          <a:xfrm>
            <a:off x="785943" y="2765762"/>
            <a:ext cx="26244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за год росте </a:t>
            </a:r>
            <a:r>
              <a:rPr lang="ru-RU" dirty="0" err="1">
                <a:solidFill>
                  <a:srgbClr val="3F444F"/>
                </a:solidFill>
                <a:latin typeface="Manrope" pitchFamily="2" charset="0"/>
              </a:rPr>
              <a:t>екома</a:t>
            </a: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 в рублях</a:t>
            </a:r>
            <a:br>
              <a:rPr lang="ru-RU" dirty="0">
                <a:solidFill>
                  <a:srgbClr val="3F444F"/>
                </a:solidFill>
                <a:latin typeface="Manrope" pitchFamily="2" charset="0"/>
              </a:rPr>
            </a:b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по итогам 2023 года</a:t>
            </a:r>
            <a:br>
              <a:rPr lang="ru-RU" dirty="0">
                <a:solidFill>
                  <a:srgbClr val="3F444F"/>
                </a:solidFill>
                <a:latin typeface="Manrope" pitchFamily="2" charset="0"/>
              </a:rPr>
            </a:br>
            <a:endParaRPr lang="en-TR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85A580-AAE5-BEB6-1135-3AD3A223F6C0}"/>
              </a:ext>
            </a:extLst>
          </p:cNvPr>
          <p:cNvSpPr txBox="1"/>
          <p:nvPr/>
        </p:nvSpPr>
        <p:spPr>
          <a:xfrm>
            <a:off x="785943" y="3587977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2%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71DA01-FC3C-0537-2FCA-333E649ECA3A}"/>
              </a:ext>
            </a:extLst>
          </p:cNvPr>
          <p:cNvSpPr txBox="1"/>
          <p:nvPr/>
        </p:nvSpPr>
        <p:spPr>
          <a:xfrm>
            <a:off x="785943" y="4170472"/>
            <a:ext cx="26244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в 2021 году</a:t>
            </a:r>
            <a:br>
              <a:rPr lang="ru-RU" dirty="0">
                <a:solidFill>
                  <a:srgbClr val="3F444F"/>
                </a:solidFill>
                <a:latin typeface="Manrope" pitchFamily="2" charset="0"/>
              </a:rPr>
            </a:br>
            <a:endParaRPr lang="en-TR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AE4FD7-E5E3-0412-9852-6EF5B3EF5B2C}"/>
              </a:ext>
            </a:extLst>
          </p:cNvPr>
          <p:cNvSpPr txBox="1"/>
          <p:nvPr/>
        </p:nvSpPr>
        <p:spPr>
          <a:xfrm>
            <a:off x="785943" y="4773781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25%</a:t>
            </a:r>
            <a:endParaRPr lang="en-TR" sz="3600" dirty="0">
              <a:solidFill>
                <a:srgbClr val="3F444F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508285-5C5D-FD91-B038-BDFCA88B692E}"/>
              </a:ext>
            </a:extLst>
          </p:cNvPr>
          <p:cNvSpPr txBox="1"/>
          <p:nvPr/>
        </p:nvSpPr>
        <p:spPr>
          <a:xfrm>
            <a:off x="785942" y="5356276"/>
            <a:ext cx="2888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доля ритейл-медиа </a:t>
            </a:r>
          </a:p>
          <a:p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в структуре </a:t>
            </a:r>
            <a:r>
              <a:rPr lang="ru-RU" dirty="0" err="1">
                <a:solidFill>
                  <a:srgbClr val="3F444F"/>
                </a:solidFill>
                <a:latin typeface="Manrope" pitchFamily="2" charset="0"/>
              </a:rPr>
              <a:t>диджитал</a:t>
            </a:r>
            <a:r>
              <a:rPr lang="ru-RU" dirty="0">
                <a:solidFill>
                  <a:srgbClr val="3F444F"/>
                </a:solidFill>
                <a:latin typeface="Manrope" pitchFamily="2" charset="0"/>
              </a:rPr>
              <a:t> сплита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B218EB1-9D54-8A9C-9FDF-DF833B89377F}"/>
              </a:ext>
            </a:extLst>
          </p:cNvPr>
          <p:cNvGrpSpPr/>
          <p:nvPr/>
        </p:nvGrpSpPr>
        <p:grpSpPr>
          <a:xfrm rot="21036068">
            <a:off x="4621849" y="5161651"/>
            <a:ext cx="2124635" cy="841298"/>
            <a:chOff x="4814047" y="6037730"/>
            <a:chExt cx="2124635" cy="841298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148250D8-1DC2-8F1F-092C-E9F1EE73B77D}"/>
                </a:ext>
              </a:extLst>
            </p:cNvPr>
            <p:cNvSpPr/>
            <p:nvPr/>
          </p:nvSpPr>
          <p:spPr>
            <a:xfrm>
              <a:off x="4814047" y="6037730"/>
              <a:ext cx="2124635" cy="841298"/>
            </a:xfrm>
            <a:prstGeom prst="roundRect">
              <a:avLst>
                <a:gd name="adj" fmla="val 28096"/>
              </a:avLst>
            </a:prstGeom>
            <a:solidFill>
              <a:schemeClr val="bg1"/>
            </a:solidFill>
            <a:ln>
              <a:noFill/>
            </a:ln>
            <a:effectLst>
              <a:outerShdw blurRad="215900" dist="110691" dir="2700000" sx="103000" sy="103000" algn="t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809BE2-CFE7-CA62-6801-F7851FDF6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24836" b="21023"/>
            <a:stretch/>
          </p:blipFill>
          <p:spPr>
            <a:xfrm>
              <a:off x="5029752" y="6135213"/>
              <a:ext cx="1689100" cy="646331"/>
            </a:xfrm>
            <a:prstGeom prst="roundRect">
              <a:avLst>
                <a:gd name="adj" fmla="val 24989"/>
              </a:avLst>
            </a:prstGeom>
            <a:effectLst/>
          </p:spPr>
        </p:pic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6A148C0-D8D0-2991-8194-C1DACDC2745F}"/>
              </a:ext>
            </a:extLst>
          </p:cNvPr>
          <p:cNvSpPr/>
          <p:nvPr/>
        </p:nvSpPr>
        <p:spPr>
          <a:xfrm rot="374783">
            <a:off x="6580709" y="5415059"/>
            <a:ext cx="1126440" cy="841298"/>
          </a:xfrm>
          <a:prstGeom prst="roundRect">
            <a:avLst>
              <a:gd name="adj" fmla="val 28096"/>
            </a:avLst>
          </a:prstGeom>
          <a:solidFill>
            <a:schemeClr val="bg1"/>
          </a:solidFill>
          <a:ln>
            <a:noFill/>
          </a:ln>
          <a:effectLst>
            <a:outerShdw blurRad="215900" dist="110691" dir="10080000" sx="103000" sy="1030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FCB7F6-9F7D-96A3-20FA-8F43A551D84F}"/>
              </a:ext>
            </a:extLst>
          </p:cNvPr>
          <p:cNvSpPr txBox="1"/>
          <p:nvPr/>
        </p:nvSpPr>
        <p:spPr>
          <a:xfrm rot="384290">
            <a:off x="6705348" y="5624657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Pragmatica Black" panose="020B0503040502020204" pitchFamily="34" charset="0"/>
                <a:ea typeface="Pragmatica Black" panose="020B0503040502020204" pitchFamily="34" charset="0"/>
              </a:rPr>
              <a:t>VPN</a:t>
            </a:r>
            <a:endParaRPr lang="en-TR" sz="2400" b="1" dirty="0">
              <a:solidFill>
                <a:schemeClr val="bg1">
                  <a:lumMod val="50000"/>
                </a:schemeClr>
              </a:solidFill>
              <a:latin typeface="Pragmatica Black" panose="020B0503040502020204" pitchFamily="34" charset="0"/>
              <a:ea typeface="Pragmatica Black" panose="020B05030405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A761BCC-793C-E2D2-09ED-229860846B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8122" y="896189"/>
            <a:ext cx="1017718" cy="1017718"/>
          </a:xfrm>
          <a:prstGeom prst="rect">
            <a:avLst/>
          </a:prstGeom>
          <a:effectLst>
            <a:outerShdw blurRad="222053" dist="106844" sx="103000" sy="103000" algn="tl" rotWithShape="0">
              <a:prstClr val="black">
                <a:alpha val="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275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86AC8-C997-6329-0A3D-E7132DAAD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B6296F1-B313-4BDA-82A9-BFECE7704A66}"/>
              </a:ext>
            </a:extLst>
          </p:cNvPr>
          <p:cNvSpPr/>
          <p:nvPr/>
        </p:nvSpPr>
        <p:spPr>
          <a:xfrm>
            <a:off x="10820400" y="245142"/>
            <a:ext cx="1103555" cy="55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9AA8DA7-4321-E7F1-74F3-2DA97D120E3F}"/>
              </a:ext>
            </a:extLst>
          </p:cNvPr>
          <p:cNvSpPr/>
          <p:nvPr/>
        </p:nvSpPr>
        <p:spPr>
          <a:xfrm rot="16200000">
            <a:off x="2489674" y="-947829"/>
            <a:ext cx="2530345" cy="6766744"/>
          </a:xfrm>
          <a:prstGeom prst="roundRect">
            <a:avLst>
              <a:gd name="adj" fmla="val 9694"/>
            </a:avLst>
          </a:prstGeom>
          <a:solidFill>
            <a:srgbClr val="3F44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028881E-0C6C-AF81-77AE-2A5384452A9E}"/>
              </a:ext>
            </a:extLst>
          </p:cNvPr>
          <p:cNvSpPr/>
          <p:nvPr/>
        </p:nvSpPr>
        <p:spPr>
          <a:xfrm rot="16200000">
            <a:off x="2489674" y="1752252"/>
            <a:ext cx="2530345" cy="6766744"/>
          </a:xfrm>
          <a:prstGeom prst="roundRect">
            <a:avLst>
              <a:gd name="adj" fmla="val 9694"/>
            </a:avLst>
          </a:prstGeom>
          <a:solidFill>
            <a:srgbClr val="3F44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8368151-DDB5-4AF1-926A-7F9EC239FC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760335"/>
              </p:ext>
            </p:extLst>
          </p:nvPr>
        </p:nvGraphicFramePr>
        <p:xfrm>
          <a:off x="632406" y="997411"/>
          <a:ext cx="6022100" cy="3007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54D750A-663A-4C5E-8721-972F908BB7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8113891"/>
              </p:ext>
            </p:extLst>
          </p:nvPr>
        </p:nvGraphicFramePr>
        <p:xfrm>
          <a:off x="632405" y="3700716"/>
          <a:ext cx="6022100" cy="3018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F95F3D5-D647-DCFD-8A06-1976AC117E40}"/>
              </a:ext>
            </a:extLst>
          </p:cNvPr>
          <p:cNvSpPr/>
          <p:nvPr/>
        </p:nvSpPr>
        <p:spPr>
          <a:xfrm rot="16200000">
            <a:off x="6952648" y="1532921"/>
            <a:ext cx="5230427" cy="4505324"/>
          </a:xfrm>
          <a:prstGeom prst="roundRect">
            <a:avLst>
              <a:gd name="adj" fmla="val 6795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89BEC5F-7187-FB40-A2C4-CF9399FD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45" y="279788"/>
            <a:ext cx="10148163" cy="646331"/>
          </a:xfrm>
        </p:spPr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На рынке все относительно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E45A14-D718-CAD7-3C42-B422405A651B}"/>
              </a:ext>
            </a:extLst>
          </p:cNvPr>
          <p:cNvSpPr txBox="1"/>
          <p:nvPr/>
        </p:nvSpPr>
        <p:spPr>
          <a:xfrm>
            <a:off x="268045" y="474111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35E5E-7AF7-40D6-05BB-43F3D091C7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9" name="Google Shape;136;p20">
            <a:extLst>
              <a:ext uri="{FF2B5EF4-FFF2-40B4-BE49-F238E27FC236}">
                <a16:creationId xmlns:a16="http://schemas.microsoft.com/office/drawing/2014/main" id="{B0272EA2-B60F-97BF-90CB-0C91FD51B2F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E6FDA6-E331-0D14-BCA2-AD11B91A092D}"/>
              </a:ext>
            </a:extLst>
          </p:cNvPr>
          <p:cNvSpPr txBox="1"/>
          <p:nvPr/>
        </p:nvSpPr>
        <p:spPr>
          <a:xfrm>
            <a:off x="8027072" y="2090855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9B142C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&gt;</a:t>
            </a:r>
            <a:r>
              <a:rPr lang="ru-RU" sz="3600" dirty="0">
                <a:solidFill>
                  <a:srgbClr val="9B142C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70%</a:t>
            </a:r>
            <a:endParaRPr lang="en-TR" sz="3600" dirty="0">
              <a:solidFill>
                <a:srgbClr val="9B142C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32E5E2-A14D-B9A2-D0EA-97D260ABFC99}"/>
              </a:ext>
            </a:extLst>
          </p:cNvPr>
          <p:cNvSpPr txBox="1"/>
          <p:nvPr/>
        </p:nvSpPr>
        <p:spPr>
          <a:xfrm>
            <a:off x="8027071" y="2673350"/>
            <a:ext cx="2944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F444F"/>
                </a:solidFill>
                <a:latin typeface="Manrope" pitchFamily="2" charset="0"/>
              </a:rPr>
              <a:t>инфляция за </a:t>
            </a:r>
          </a:p>
          <a:p>
            <a:r>
              <a:rPr lang="ru-RU" sz="1800" dirty="0">
                <a:solidFill>
                  <a:srgbClr val="3F444F"/>
                </a:solidFill>
                <a:latin typeface="Manrope" pitchFamily="2" charset="0"/>
              </a:rPr>
              <a:t>последние 10 лет</a:t>
            </a:r>
            <a:endParaRPr lang="en-TR" sz="1800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14BBEA-6956-C737-4475-D2D5A39F0C17}"/>
              </a:ext>
            </a:extLst>
          </p:cNvPr>
          <p:cNvSpPr txBox="1"/>
          <p:nvPr/>
        </p:nvSpPr>
        <p:spPr>
          <a:xfrm>
            <a:off x="8027071" y="4094780"/>
            <a:ext cx="2945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TR" sz="3600" dirty="0">
                <a:solidFill>
                  <a:srgbClr val="9B142C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~</a:t>
            </a:r>
            <a:r>
              <a:rPr lang="ru-RU" sz="3600" dirty="0">
                <a:solidFill>
                  <a:srgbClr val="9B142C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 30%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C8C534-2E37-262E-404C-735A152AB2F1}"/>
              </a:ext>
            </a:extLst>
          </p:cNvPr>
          <p:cNvSpPr txBox="1"/>
          <p:nvPr/>
        </p:nvSpPr>
        <p:spPr>
          <a:xfrm>
            <a:off x="8027072" y="4677275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dirty="0">
                <a:solidFill>
                  <a:srgbClr val="3F444F"/>
                </a:solidFill>
                <a:latin typeface="Manrope" pitchFamily="2" charset="0"/>
              </a:rPr>
              <a:t>Медиаинфляция в 2023 году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A69DF9-8CB9-E8F6-BE7E-5BD9B4769814}"/>
              </a:ext>
            </a:extLst>
          </p:cNvPr>
          <p:cNvSpPr txBox="1"/>
          <p:nvPr/>
        </p:nvSpPr>
        <p:spPr>
          <a:xfrm>
            <a:off x="590061" y="1346645"/>
            <a:ext cx="43697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anrope" pitchFamily="2" charset="0"/>
              </a:rPr>
              <a:t>Российский рекламный рынок, </a:t>
            </a:r>
            <a:r>
              <a:rPr lang="ru-RU" sz="1200" dirty="0">
                <a:solidFill>
                  <a:schemeClr val="bg1">
                    <a:alpha val="59000"/>
                  </a:schemeClr>
                </a:solidFill>
                <a:latin typeface="Manrope" pitchFamily="2" charset="0"/>
              </a:rPr>
              <a:t>млрд руб.</a:t>
            </a:r>
            <a:endParaRPr lang="en-TR" sz="1200" dirty="0">
              <a:solidFill>
                <a:schemeClr val="bg1">
                  <a:alpha val="59000"/>
                </a:schemeClr>
              </a:solidFill>
              <a:latin typeface="Manrope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E65799-30BA-FC5F-D296-51D8766F7269}"/>
              </a:ext>
            </a:extLst>
          </p:cNvPr>
          <p:cNvSpPr txBox="1"/>
          <p:nvPr/>
        </p:nvSpPr>
        <p:spPr>
          <a:xfrm>
            <a:off x="590061" y="4043585"/>
            <a:ext cx="44738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anrope" pitchFamily="2" charset="0"/>
              </a:rPr>
              <a:t>Российский рекламный рынок, </a:t>
            </a:r>
            <a:r>
              <a:rPr lang="ru-RU" sz="1200" dirty="0">
                <a:solidFill>
                  <a:schemeClr val="bg1">
                    <a:alpha val="59000"/>
                  </a:schemeClr>
                </a:solidFill>
                <a:latin typeface="Manrope" pitchFamily="2" charset="0"/>
              </a:rPr>
              <a:t>млн $</a:t>
            </a:r>
            <a:endParaRPr lang="en-TR" sz="1200" dirty="0">
              <a:solidFill>
                <a:schemeClr val="bg1">
                  <a:alpha val="59000"/>
                </a:schemeClr>
              </a:solidFill>
              <a:latin typeface="Manrop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4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8C779A-CC80-86C5-66FB-97991464C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7" name="Google Shape;136;p20">
            <a:extLst>
              <a:ext uri="{FF2B5EF4-FFF2-40B4-BE49-F238E27FC236}">
                <a16:creationId xmlns:a16="http://schemas.microsoft.com/office/drawing/2014/main" id="{9D8867B9-EF70-EEE0-7208-B61A3EDBBC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CEAA6BEE-6C7A-A598-9E57-8A1F4B157309}"/>
              </a:ext>
            </a:extLst>
          </p:cNvPr>
          <p:cNvSpPr txBox="1">
            <a:spLocks/>
          </p:cNvSpPr>
          <p:nvPr/>
        </p:nvSpPr>
        <p:spPr>
          <a:xfrm>
            <a:off x="268045" y="279788"/>
            <a:ext cx="7542455" cy="133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444F"/>
              </a:buClr>
              <a:buSzPts val="3600"/>
              <a:buFont typeface="Arial"/>
              <a:buNone/>
              <a:defRPr sz="6000" b="0" i="0" u="none" strike="noStrike" cap="none">
                <a:solidFill>
                  <a:srgbClr val="3F44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ru-RU" sz="3600" dirty="0">
                <a:latin typeface="Pragmatica Book" panose="020B0503040502020204" pitchFamily="34" charset="0"/>
                <a:ea typeface="Pragmatica Book" panose="020B0503040502020204" pitchFamily="34" charset="0"/>
              </a:rPr>
              <a:t>Конкуренция за внимание растет, внимание снижается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5F518BF-F9E7-B76F-9068-EE3EF0EED253}"/>
              </a:ext>
            </a:extLst>
          </p:cNvPr>
          <p:cNvSpPr/>
          <p:nvPr/>
        </p:nvSpPr>
        <p:spPr>
          <a:xfrm>
            <a:off x="371475" y="1759539"/>
            <a:ext cx="3681910" cy="4657136"/>
          </a:xfrm>
          <a:prstGeom prst="roundRect">
            <a:avLst>
              <a:gd name="adj" fmla="val 10774"/>
            </a:avLst>
          </a:prstGeom>
          <a:solidFill>
            <a:srgbClr val="9B14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C2B0F9C-6B52-5526-2090-529A7B9EE2E7}"/>
              </a:ext>
            </a:extLst>
          </p:cNvPr>
          <p:cNvSpPr/>
          <p:nvPr/>
        </p:nvSpPr>
        <p:spPr>
          <a:xfrm>
            <a:off x="4258531" y="1759539"/>
            <a:ext cx="3681910" cy="4657136"/>
          </a:xfrm>
          <a:prstGeom prst="roundRect">
            <a:avLst>
              <a:gd name="adj" fmla="val 10774"/>
            </a:avLst>
          </a:prstGeom>
          <a:solidFill>
            <a:srgbClr val="2A5E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A020318-3548-4886-4133-41796204ED5A}"/>
              </a:ext>
            </a:extLst>
          </p:cNvPr>
          <p:cNvSpPr/>
          <p:nvPr/>
        </p:nvSpPr>
        <p:spPr>
          <a:xfrm>
            <a:off x="8145587" y="1759539"/>
            <a:ext cx="3681910" cy="4657136"/>
          </a:xfrm>
          <a:prstGeom prst="roundRect">
            <a:avLst>
              <a:gd name="adj" fmla="val 10774"/>
            </a:avLst>
          </a:prstGeom>
          <a:solidFill>
            <a:srgbClr val="3F44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6EB03D-B72D-B605-F84A-73F1F1A92267}"/>
              </a:ext>
            </a:extLst>
          </p:cNvPr>
          <p:cNvSpPr txBox="1"/>
          <p:nvPr/>
        </p:nvSpPr>
        <p:spPr>
          <a:xfrm>
            <a:off x="785943" y="2381929"/>
            <a:ext cx="2378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в 7-9 раз</a:t>
            </a:r>
            <a:endParaRPr lang="en-TR" sz="3600" dirty="0">
              <a:solidFill>
                <a:schemeClr val="bg1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FCD97E-6BED-D63E-C7CE-54B71B24CDD0}"/>
              </a:ext>
            </a:extLst>
          </p:cNvPr>
          <p:cNvSpPr txBox="1"/>
          <p:nvPr/>
        </p:nvSpPr>
        <p:spPr>
          <a:xfrm>
            <a:off x="785942" y="2964424"/>
            <a:ext cx="2932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выросли затраты </a:t>
            </a:r>
          </a:p>
          <a:p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на привлечение внимания потребителей за последние 20 лет</a:t>
            </a:r>
            <a:endParaRPr lang="en-TR" sz="1800" dirty="0">
              <a:solidFill>
                <a:schemeClr val="bg1"/>
              </a:solidFill>
              <a:latin typeface="Manrope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D13340-A4BD-DAAD-63CB-DA25B7BCF605}"/>
              </a:ext>
            </a:extLst>
          </p:cNvPr>
          <p:cNvSpPr txBox="1"/>
          <p:nvPr/>
        </p:nvSpPr>
        <p:spPr>
          <a:xfrm>
            <a:off x="4732447" y="2381929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до 37</a:t>
            </a:r>
            <a:r>
              <a:rPr lang="en-GB" sz="36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%</a:t>
            </a:r>
            <a:endParaRPr lang="en-TR" sz="3600" dirty="0">
              <a:solidFill>
                <a:schemeClr val="bg1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F1774B-3A55-155E-8F8D-2388F5582EB3}"/>
              </a:ext>
            </a:extLst>
          </p:cNvPr>
          <p:cNvSpPr txBox="1"/>
          <p:nvPr/>
        </p:nvSpPr>
        <p:spPr>
          <a:xfrm>
            <a:off x="4732446" y="2964424"/>
            <a:ext cx="24303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россиян сталкиваются </a:t>
            </a:r>
          </a:p>
          <a:p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с дефицитом свободного времени</a:t>
            </a:r>
            <a:endParaRPr lang="en-TR" sz="1800" dirty="0">
              <a:solidFill>
                <a:schemeClr val="bg1"/>
              </a:solidFill>
              <a:latin typeface="Manrope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28601C-73A2-652B-F9F1-2A772F206998}"/>
              </a:ext>
            </a:extLst>
          </p:cNvPr>
          <p:cNvSpPr txBox="1"/>
          <p:nvPr/>
        </p:nvSpPr>
        <p:spPr>
          <a:xfrm>
            <a:off x="8617092" y="2381929"/>
            <a:ext cx="2111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+ 9,5%</a:t>
            </a:r>
            <a:endParaRPr lang="en-TR" sz="3600" dirty="0">
              <a:solidFill>
                <a:schemeClr val="bg1"/>
              </a:solidFill>
              <a:latin typeface="Pragmatica Book" panose="020B0503040502020204" pitchFamily="34" charset="0"/>
              <a:ea typeface="Pragmatica Book" panose="020B05030405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0F2380-ECF1-0289-623B-D413EBCEE331}"/>
              </a:ext>
            </a:extLst>
          </p:cNvPr>
          <p:cNvSpPr txBox="1"/>
          <p:nvPr/>
        </p:nvSpPr>
        <p:spPr>
          <a:xfrm>
            <a:off x="8617091" y="2964424"/>
            <a:ext cx="278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рост стоимости </a:t>
            </a:r>
            <a:br>
              <a:rPr lang="ru-RU" sz="1800" dirty="0">
                <a:solidFill>
                  <a:schemeClr val="bg1"/>
                </a:solidFill>
                <a:latin typeface="Manrope" pitchFamily="2" charset="0"/>
              </a:rPr>
            </a:br>
            <a:r>
              <a:rPr lang="ru-RU" sz="1800" dirty="0">
                <a:solidFill>
                  <a:schemeClr val="bg1"/>
                </a:solidFill>
                <a:latin typeface="Manrope" pitchFamily="2" charset="0"/>
              </a:rPr>
              <a:t>конверсии за 2023 год</a:t>
            </a:r>
            <a:endParaRPr lang="en-TR" sz="1800" dirty="0">
              <a:solidFill>
                <a:schemeClr val="bg1"/>
              </a:solidFill>
              <a:latin typeface="Manrope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AB3715-CC61-49D3-BC5F-7897741F4A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492002" y="7304977"/>
            <a:ext cx="3207995" cy="1644702"/>
          </a:xfrm>
          <a:prstGeom prst="roundRect">
            <a:avLst>
              <a:gd name="adj" fmla="val 11895"/>
            </a:avLst>
          </a:prstGeom>
          <a:effectLst>
            <a:outerShdw blurRad="222053" dist="106844" sx="103000" sy="103000" algn="tl" rotWithShape="0">
              <a:prstClr val="black">
                <a:alpha val="8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644255E-A4F8-84AF-7194-3C236AEE9B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898868" y="752849"/>
            <a:ext cx="6041574" cy="5715811"/>
          </a:xfrm>
          <a:prstGeom prst="round2SameRect">
            <a:avLst>
              <a:gd name="adj1" fmla="val 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95801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727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F3ED4-5094-7CBB-E23A-4BBD2B548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DD6B80-39DE-2ED3-C72B-6C15A6E33BD1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38832F-333B-049F-AE56-30B78EC1FB13}"/>
              </a:ext>
            </a:extLst>
          </p:cNvPr>
          <p:cNvSpPr/>
          <p:nvPr/>
        </p:nvSpPr>
        <p:spPr>
          <a:xfrm>
            <a:off x="2942318" y="-1575524"/>
            <a:ext cx="970347" cy="721546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583BAA-4EFD-DC7A-1D08-878B537109A0}"/>
              </a:ext>
            </a:extLst>
          </p:cNvPr>
          <p:cNvGrpSpPr/>
          <p:nvPr/>
        </p:nvGrpSpPr>
        <p:grpSpPr>
          <a:xfrm>
            <a:off x="1285883" y="849084"/>
            <a:ext cx="9416597" cy="5729128"/>
            <a:chOff x="1077686" y="457654"/>
            <a:chExt cx="9821296" cy="597535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7A1617B3-1ABB-47FA-1E4D-80B1948D1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3018" y="623531"/>
              <a:ext cx="9605964" cy="580947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9A73E5-6386-DCFD-5688-07819825EDC7}"/>
                </a:ext>
              </a:extLst>
            </p:cNvPr>
            <p:cNvSpPr/>
            <p:nvPr/>
          </p:nvSpPr>
          <p:spPr>
            <a:xfrm>
              <a:off x="1077686" y="457654"/>
              <a:ext cx="1567543" cy="734332"/>
            </a:xfrm>
            <a:prstGeom prst="rect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</p:grp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C9E29EC9-2B98-0B1C-9824-0DC2F94B3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45" y="279788"/>
            <a:ext cx="10148163" cy="64633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Экосистемы повсеместно</a:t>
            </a:r>
          </a:p>
        </p:txBody>
      </p:sp>
      <p:pic>
        <p:nvPicPr>
          <p:cNvPr id="3" name="Google Shape;136;p20">
            <a:extLst>
              <a:ext uri="{FF2B5EF4-FFF2-40B4-BE49-F238E27FC236}">
                <a16:creationId xmlns:a16="http://schemas.microsoft.com/office/drawing/2014/main" id="{06C3F0CB-BFEE-8FA1-7C1D-0CCC2F1EE0A0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175720-BB8A-027B-16F5-117D2444506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64484" y="311153"/>
            <a:ext cx="673745" cy="5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9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655019D-ADEC-2F3D-551D-94B3500B4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3729C0-FFB7-9983-2F7D-90D669939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Экосистемы – </a:t>
            </a:r>
            <a:b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</a:br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крупнейшие рекламодатели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CF055A-FC07-8544-4BD1-8909327EBE32}"/>
              </a:ext>
            </a:extLst>
          </p:cNvPr>
          <p:cNvSpPr txBox="1"/>
          <p:nvPr/>
        </p:nvSpPr>
        <p:spPr>
          <a:xfrm>
            <a:off x="40141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graphicFrame>
        <p:nvGraphicFramePr>
          <p:cNvPr id="3" name="Диаграмма 4">
            <a:extLst>
              <a:ext uri="{FF2B5EF4-FFF2-40B4-BE49-F238E27FC236}">
                <a16:creationId xmlns:a16="http://schemas.microsoft.com/office/drawing/2014/main" id="{8B852E39-E37A-7653-490C-8A3F796C47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5893748"/>
              </p:ext>
            </p:extLst>
          </p:nvPr>
        </p:nvGraphicFramePr>
        <p:xfrm>
          <a:off x="7315200" y="1190255"/>
          <a:ext cx="4592130" cy="5322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7286C8BA-FFB9-047F-E05F-39557776376F}"/>
              </a:ext>
            </a:extLst>
          </p:cNvPr>
          <p:cNvGraphicFramePr>
            <a:graphicFrameLocks noGrp="1"/>
          </p:cNvGraphicFramePr>
          <p:nvPr/>
        </p:nvGraphicFramePr>
        <p:xfrm>
          <a:off x="371475" y="1605280"/>
          <a:ext cx="6565440" cy="465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715">
                  <a:extLst>
                    <a:ext uri="{9D8B030D-6E8A-4147-A177-3AD203B41FA5}">
                      <a16:colId xmlns:a16="http://schemas.microsoft.com/office/drawing/2014/main" val="3860975390"/>
                    </a:ext>
                  </a:extLst>
                </a:gridCol>
                <a:gridCol w="995745">
                  <a:extLst>
                    <a:ext uri="{9D8B030D-6E8A-4147-A177-3AD203B41FA5}">
                      <a16:colId xmlns:a16="http://schemas.microsoft.com/office/drawing/2014/main" val="186181945"/>
                    </a:ext>
                  </a:extLst>
                </a:gridCol>
                <a:gridCol w="995745">
                  <a:extLst>
                    <a:ext uri="{9D8B030D-6E8A-4147-A177-3AD203B41FA5}">
                      <a16:colId xmlns:a16="http://schemas.microsoft.com/office/drawing/2014/main" val="1688399688"/>
                    </a:ext>
                  </a:extLst>
                </a:gridCol>
                <a:gridCol w="995745">
                  <a:extLst>
                    <a:ext uri="{9D8B030D-6E8A-4147-A177-3AD203B41FA5}">
                      <a16:colId xmlns:a16="http://schemas.microsoft.com/office/drawing/2014/main" val="1879500140"/>
                    </a:ext>
                  </a:extLst>
                </a:gridCol>
                <a:gridCol w="995745">
                  <a:extLst>
                    <a:ext uri="{9D8B030D-6E8A-4147-A177-3AD203B41FA5}">
                      <a16:colId xmlns:a16="http://schemas.microsoft.com/office/drawing/2014/main" val="167708858"/>
                    </a:ext>
                  </a:extLst>
                </a:gridCol>
                <a:gridCol w="995745">
                  <a:extLst>
                    <a:ext uri="{9D8B030D-6E8A-4147-A177-3AD203B41FA5}">
                      <a16:colId xmlns:a16="http://schemas.microsoft.com/office/drawing/2014/main" val="377729293"/>
                    </a:ext>
                  </a:extLst>
                </a:gridCol>
              </a:tblGrid>
              <a:tr h="6332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Рекламодатели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М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есто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 в рейтинге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72000" marT="72000" marB="72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44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44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444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44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599839"/>
                  </a:ext>
                </a:extLst>
              </a:tr>
              <a:tr h="4632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2020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2021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2022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2023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Manrope" pitchFamily="2" charset="0"/>
                        </a:rPr>
                        <a:t>2024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4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061195"/>
                  </a:ext>
                </a:extLst>
              </a:tr>
              <a:tr h="7115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cap="none" dirty="0">
                          <a:solidFill>
                            <a:srgbClr val="3F444F"/>
                          </a:solidFill>
                          <a:effectLst/>
                          <a:latin typeface="Manrope" pitchFamily="2" charset="0"/>
                          <a:ea typeface="+mn-ea"/>
                          <a:cs typeface="+mn-cs"/>
                          <a:sym typeface="Arial"/>
                        </a:rPr>
                        <a:t>СБЕР</a:t>
                      </a:r>
                    </a:p>
                  </a:txBody>
                  <a:tcPr marL="503999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25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solidFill>
                            <a:srgbClr val="3F444F"/>
                          </a:solidFill>
                          <a:latin typeface="Manrope" pitchFamily="2" charset="0"/>
                        </a:rPr>
                        <a:t>1</a:t>
                      </a:r>
                      <a:endParaRPr lang="ru-TR" sz="1400" b="1" i="0" dirty="0">
                        <a:solidFill>
                          <a:srgbClr val="3F444F"/>
                        </a:solidFill>
                        <a:latin typeface="Manrope" pitchFamily="2" charset="0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211422"/>
                  </a:ext>
                </a:extLst>
              </a:tr>
              <a:tr h="7115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cap="none" dirty="0">
                          <a:solidFill>
                            <a:srgbClr val="3F444F"/>
                          </a:solidFill>
                          <a:effectLst/>
                          <a:latin typeface="Manrope" pitchFamily="2" charset="0"/>
                          <a:ea typeface="+mn-ea"/>
                          <a:cs typeface="+mn-cs"/>
                          <a:sym typeface="Arial"/>
                        </a:rPr>
                        <a:t>ЯНДЕКС</a:t>
                      </a:r>
                    </a:p>
                  </a:txBody>
                  <a:tcPr marL="503999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14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16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rgbClr val="3F444F"/>
                          </a:solidFill>
                          <a:latin typeface="Manrope" pitchFamily="2" charset="0"/>
                          <a:ea typeface="+mn-ea"/>
                          <a:cs typeface="+mn-cs"/>
                        </a:rPr>
                        <a:t>2</a:t>
                      </a:r>
                      <a:endParaRPr lang="ru-TR" sz="1400" b="1" kern="1200" dirty="0">
                        <a:solidFill>
                          <a:srgbClr val="3F444F"/>
                        </a:solidFill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681246"/>
                  </a:ext>
                </a:extLst>
              </a:tr>
              <a:tr h="711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3F444F"/>
                          </a:solidFill>
                          <a:effectLst/>
                          <a:latin typeface="Manrope" pitchFamily="2" charset="0"/>
                        </a:rPr>
                        <a:t>TCS GROUP</a:t>
                      </a:r>
                      <a:endParaRPr lang="ru-RU" sz="1200" b="1" i="0" u="none" strike="noStrike" dirty="0">
                        <a:solidFill>
                          <a:srgbClr val="3F444F"/>
                        </a:solidFill>
                        <a:effectLst/>
                        <a:latin typeface="Manrope" pitchFamily="2" charset="0"/>
                      </a:endParaRPr>
                    </a:p>
                  </a:txBody>
                  <a:tcPr marL="503999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18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10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14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4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3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69408"/>
                  </a:ext>
                </a:extLst>
              </a:tr>
              <a:tr h="7115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3F444F"/>
                          </a:solidFill>
                          <a:effectLst/>
                          <a:latin typeface="Manrope" pitchFamily="2" charset="0"/>
                        </a:rPr>
                        <a:t>МТС</a:t>
                      </a:r>
                    </a:p>
                  </a:txBody>
                  <a:tcPr marL="503999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4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2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7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5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5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936502"/>
                  </a:ext>
                </a:extLst>
              </a:tr>
              <a:tr h="711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3F444F"/>
                          </a:solidFill>
                          <a:effectLst/>
                          <a:latin typeface="Manrope" pitchFamily="2" charset="0"/>
                        </a:rPr>
                        <a:t>VK</a:t>
                      </a:r>
                      <a:endParaRPr lang="ru-RU" sz="1200" b="1" i="0" u="none" strike="noStrike" dirty="0">
                        <a:solidFill>
                          <a:srgbClr val="3F444F"/>
                        </a:solidFill>
                        <a:effectLst/>
                        <a:latin typeface="Manrope" pitchFamily="2" charset="0"/>
                      </a:endParaRPr>
                    </a:p>
                  </a:txBody>
                  <a:tcPr marL="503999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29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12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22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7</a:t>
                      </a:r>
                      <a:endParaRPr kumimoji="0" lang="ru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444F"/>
                          </a:solidFill>
                          <a:effectLst/>
                          <a:uLnTx/>
                          <a:uFillTx/>
                          <a:latin typeface="Manrope" pitchFamily="2" charset="0"/>
                          <a:ea typeface="+mn-ea"/>
                          <a:cs typeface="+mn-cs"/>
                        </a:rPr>
                        <a:t>14</a:t>
                      </a:r>
                      <a:endParaRPr kumimoji="0" lang="ru-T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444F"/>
                        </a:solidFill>
                        <a:effectLst/>
                        <a:uLnTx/>
                        <a:uFillTx/>
                        <a:latin typeface="Manrope" pitchFamily="2" charset="0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67649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2ADEB46-D01E-DEB1-A930-EC14DF8C4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9" name="Google Shape;136;p20">
            <a:extLst>
              <a:ext uri="{FF2B5EF4-FFF2-40B4-BE49-F238E27FC236}">
                <a16:creationId xmlns:a16="http://schemas.microsoft.com/office/drawing/2014/main" id="{7FB9D41F-2DA4-BC23-B3F4-5CE978807F3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B1E40C-88B8-A870-2E23-A256934464EB}"/>
              </a:ext>
            </a:extLst>
          </p:cNvPr>
          <p:cNvSpPr txBox="1"/>
          <p:nvPr/>
        </p:nvSpPr>
        <p:spPr>
          <a:xfrm>
            <a:off x="381096" y="51567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AE06F5-068D-C822-EE7A-3EFBAC62944D}"/>
              </a:ext>
            </a:extLst>
          </p:cNvPr>
          <p:cNvSpPr/>
          <p:nvPr/>
        </p:nvSpPr>
        <p:spPr>
          <a:xfrm>
            <a:off x="543560" y="2955636"/>
            <a:ext cx="203200" cy="203200"/>
          </a:xfrm>
          <a:prstGeom prst="ellipse">
            <a:avLst/>
          </a:prstGeom>
          <a:solidFill>
            <a:srgbClr val="92D0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922AA5-5197-9B8B-E58C-612415F6BEC9}"/>
              </a:ext>
            </a:extLst>
          </p:cNvPr>
          <p:cNvSpPr/>
          <p:nvPr/>
        </p:nvSpPr>
        <p:spPr>
          <a:xfrm>
            <a:off x="543560" y="3648364"/>
            <a:ext cx="203200" cy="203200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31F9D0C-8FF2-6804-DA57-09732F9B0849}"/>
              </a:ext>
            </a:extLst>
          </p:cNvPr>
          <p:cNvSpPr/>
          <p:nvPr/>
        </p:nvSpPr>
        <p:spPr>
          <a:xfrm>
            <a:off x="543560" y="4368800"/>
            <a:ext cx="203200" cy="20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D8144AD-ACBD-01EE-A145-1FDED7F63C89}"/>
              </a:ext>
            </a:extLst>
          </p:cNvPr>
          <p:cNvSpPr/>
          <p:nvPr/>
        </p:nvSpPr>
        <p:spPr>
          <a:xfrm>
            <a:off x="543560" y="5080000"/>
            <a:ext cx="203200" cy="203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CB7DCF1-B6EF-6A1B-5ADB-370DD4C0DEB9}"/>
              </a:ext>
            </a:extLst>
          </p:cNvPr>
          <p:cNvSpPr/>
          <p:nvPr/>
        </p:nvSpPr>
        <p:spPr>
          <a:xfrm>
            <a:off x="543560" y="5803079"/>
            <a:ext cx="203200" cy="203200"/>
          </a:xfrm>
          <a:prstGeom prst="ellipse">
            <a:avLst/>
          </a:prstGeom>
          <a:solidFill>
            <a:srgbClr val="3431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33145E-0C10-A2B8-6EE8-854B8AA8D3A2}"/>
              </a:ext>
            </a:extLst>
          </p:cNvPr>
          <p:cNvSpPr txBox="1"/>
          <p:nvPr/>
        </p:nvSpPr>
        <p:spPr>
          <a:xfrm>
            <a:off x="8216181" y="1528311"/>
            <a:ext cx="2590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F444F"/>
                </a:solidFill>
                <a:latin typeface="Manrope" pitchFamily="2" charset="0"/>
              </a:rPr>
              <a:t>Динамика затрат </a:t>
            </a:r>
          </a:p>
          <a:p>
            <a:r>
              <a:rPr lang="ru-RU" b="1" dirty="0">
                <a:solidFill>
                  <a:srgbClr val="3F444F"/>
                </a:solidFill>
                <a:latin typeface="Manrope" pitchFamily="2" charset="0"/>
              </a:rPr>
              <a:t>на рекламу ТОП 5 экосистем</a:t>
            </a:r>
          </a:p>
          <a:p>
            <a:endParaRPr lang="ru-RU" b="1" dirty="0">
              <a:solidFill>
                <a:srgbClr val="3F444F"/>
              </a:solidFill>
              <a:latin typeface="Manrope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5F9918-70F0-4D36-45BF-D3F4BE330174}"/>
              </a:ext>
            </a:extLst>
          </p:cNvPr>
          <p:cNvSpPr txBox="1"/>
          <p:nvPr/>
        </p:nvSpPr>
        <p:spPr>
          <a:xfrm>
            <a:off x="8216181" y="232975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3F444F"/>
                </a:solidFill>
                <a:latin typeface="Manrope" pitchFamily="2" charset="0"/>
              </a:rPr>
              <a:t>млн р, без НДС</a:t>
            </a:r>
          </a:p>
        </p:txBody>
      </p:sp>
    </p:spTree>
    <p:extLst>
      <p:ext uri="{BB962C8B-B14F-4D97-AF65-F5344CB8AC3E}">
        <p14:creationId xmlns:p14="http://schemas.microsoft.com/office/powerpoint/2010/main" val="385525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936F82-50D3-4FD0-792C-731BEA7A4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5A223493-0D63-3A1F-F3B2-9E415CE3F644}"/>
              </a:ext>
            </a:extLst>
          </p:cNvPr>
          <p:cNvSpPr/>
          <p:nvPr/>
        </p:nvSpPr>
        <p:spPr>
          <a:xfrm>
            <a:off x="371475" y="1047405"/>
            <a:ext cx="3681910" cy="5369271"/>
          </a:xfrm>
          <a:prstGeom prst="roundRect">
            <a:avLst>
              <a:gd name="adj" fmla="val 9532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73A185E-08C0-55D9-0C17-9B4BF2ED8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И готовы к игре по своим правила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D373BE-9BE9-F032-4C7B-ABDE1A49CF38}"/>
              </a:ext>
            </a:extLst>
          </p:cNvPr>
          <p:cNvSpPr txBox="1"/>
          <p:nvPr/>
        </p:nvSpPr>
        <p:spPr>
          <a:xfrm>
            <a:off x="401416" y="529623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800" dirty="0"/>
          </a:p>
          <a:p>
            <a:endParaRPr lang="ru-RU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8D2D5-925C-4357-B5EA-1998D79E37F1}"/>
              </a:ext>
            </a:extLst>
          </p:cNvPr>
          <p:cNvSpPr txBox="1"/>
          <p:nvPr/>
        </p:nvSpPr>
        <p:spPr>
          <a:xfrm>
            <a:off x="740168" y="1371760"/>
            <a:ext cx="3313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defTabSz="914400" eaLnBrk="1" fontAlgn="auto" latinLnBrk="0" hangingPunct="1">
              <a:buSzTx/>
              <a:buFont typeface="Arial"/>
              <a:buNone/>
              <a:tabLst/>
              <a:defRPr/>
            </a:pPr>
            <a:r>
              <a:rPr lang="ru-RU" sz="1800" b="1" dirty="0">
                <a:solidFill>
                  <a:srgbClr val="3F444F"/>
                </a:solidFill>
                <a:latin typeface="Manrope" pitchFamily="2" charset="0"/>
              </a:rPr>
              <a:t>Рейтинг </a:t>
            </a:r>
            <a:r>
              <a:rPr lang="ru-RU" sz="1800" b="1" dirty="0" err="1">
                <a:solidFill>
                  <a:srgbClr val="3F444F"/>
                </a:solidFill>
                <a:latin typeface="Manrope" pitchFamily="2" charset="0"/>
              </a:rPr>
              <a:t>медиаагенств</a:t>
            </a:r>
            <a:r>
              <a:rPr lang="ru-RU" sz="1800" b="1" dirty="0">
                <a:solidFill>
                  <a:srgbClr val="3F444F"/>
                </a:solidFill>
                <a:latin typeface="Manrope" pitchFamily="2" charset="0"/>
              </a:rPr>
              <a:t> </a:t>
            </a:r>
          </a:p>
          <a:p>
            <a:pPr marL="0" lvl="0" indent="0" defTabSz="914400" eaLnBrk="1" fontAlgn="auto" latinLnBrk="0" hangingPunct="1">
              <a:buSzTx/>
              <a:buFont typeface="Arial"/>
              <a:buNone/>
              <a:tabLst/>
              <a:defRPr/>
            </a:pPr>
            <a:r>
              <a:rPr lang="ru-RU" sz="1800" b="1" dirty="0">
                <a:solidFill>
                  <a:srgbClr val="3F444F"/>
                </a:solidFill>
                <a:latin typeface="Manrope" pitchFamily="2" charset="0"/>
              </a:rPr>
              <a:t>и холдингов по данным </a:t>
            </a:r>
            <a:r>
              <a:rPr lang="en-US" sz="1800" b="1" dirty="0" err="1">
                <a:solidFill>
                  <a:srgbClr val="3F444F"/>
                </a:solidFill>
                <a:latin typeface="Manrope" pitchFamily="2" charset="0"/>
              </a:rPr>
              <a:t>Sostav</a:t>
            </a:r>
            <a:endParaRPr lang="ru-RU" sz="1800" b="1" dirty="0">
              <a:solidFill>
                <a:srgbClr val="3F444F"/>
              </a:solidFill>
              <a:latin typeface="Manrope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9DAC9D-1F80-2389-34D5-551F29ED6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29" name="Google Shape;136;p20">
            <a:extLst>
              <a:ext uri="{FF2B5EF4-FFF2-40B4-BE49-F238E27FC236}">
                <a16:creationId xmlns:a16="http://schemas.microsoft.com/office/drawing/2014/main" id="{8D044899-6A06-CACB-D179-F912D13EF2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D70C10B-504C-8387-E375-B62706287202}"/>
              </a:ext>
            </a:extLst>
          </p:cNvPr>
          <p:cNvSpPr/>
          <p:nvPr/>
        </p:nvSpPr>
        <p:spPr>
          <a:xfrm rot="21404095">
            <a:off x="878605" y="2534536"/>
            <a:ext cx="2573852" cy="841298"/>
          </a:xfrm>
          <a:prstGeom prst="roundRect">
            <a:avLst>
              <a:gd name="adj" fmla="val 28096"/>
            </a:avLst>
          </a:prstGeom>
          <a:solidFill>
            <a:schemeClr val="bg1"/>
          </a:solidFill>
          <a:ln>
            <a:noFill/>
          </a:ln>
          <a:effectLst>
            <a:outerShdw blurRad="215900" dist="110691" dir="4380000" sx="103000" sy="1030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D533C7E-4D34-129B-76BD-09932865B4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4095">
            <a:off x="1098248" y="2641322"/>
            <a:ext cx="2152650" cy="62287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E9A732A-F50F-E4A5-5CEA-2B3AA87D21FB}"/>
              </a:ext>
            </a:extLst>
          </p:cNvPr>
          <p:cNvSpPr txBox="1"/>
          <p:nvPr/>
        </p:nvSpPr>
        <p:spPr>
          <a:xfrm>
            <a:off x="879820" y="3722393"/>
            <a:ext cx="10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3F444F"/>
                </a:solidFill>
                <a:latin typeface="Manrope" pitchFamily="2" charset="0"/>
              </a:rPr>
              <a:t>2021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21708D-4AA2-7037-4CDE-A90C0A816B60}"/>
              </a:ext>
            </a:extLst>
          </p:cNvPr>
          <p:cNvSpPr txBox="1"/>
          <p:nvPr/>
        </p:nvSpPr>
        <p:spPr>
          <a:xfrm>
            <a:off x="1594304" y="3722393"/>
            <a:ext cx="10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3F444F"/>
                </a:solidFill>
                <a:latin typeface="Manrope" pitchFamily="2" charset="0"/>
              </a:rPr>
              <a:t>2022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CDA99C-91FE-8DD9-4F4F-07681CDBCB4A}"/>
              </a:ext>
            </a:extLst>
          </p:cNvPr>
          <p:cNvSpPr txBox="1"/>
          <p:nvPr/>
        </p:nvSpPr>
        <p:spPr>
          <a:xfrm>
            <a:off x="2308788" y="3722393"/>
            <a:ext cx="10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3F444F"/>
                </a:solidFill>
                <a:latin typeface="Manrope" pitchFamily="2" charset="0"/>
              </a:rPr>
              <a:t>2023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BFAB88-54A7-F8AF-9B98-563A9683D323}"/>
              </a:ext>
            </a:extLst>
          </p:cNvPr>
          <p:cNvSpPr txBox="1"/>
          <p:nvPr/>
        </p:nvSpPr>
        <p:spPr>
          <a:xfrm>
            <a:off x="3023271" y="3722393"/>
            <a:ext cx="1082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3F444F"/>
                </a:solidFill>
                <a:latin typeface="Manrope" pitchFamily="2" charset="0"/>
              </a:rPr>
              <a:t>2024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F83610F-6F81-71E0-5EB7-0350FF42E490}"/>
              </a:ext>
            </a:extLst>
          </p:cNvPr>
          <p:cNvCxnSpPr>
            <a:cxnSpLocks/>
          </p:cNvCxnSpPr>
          <p:nvPr/>
        </p:nvCxnSpPr>
        <p:spPr>
          <a:xfrm>
            <a:off x="1133524" y="4058140"/>
            <a:ext cx="0" cy="931606"/>
          </a:xfrm>
          <a:prstGeom prst="line">
            <a:avLst/>
          </a:prstGeom>
          <a:ln>
            <a:solidFill>
              <a:srgbClr val="3F44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49F4FD8-B865-BF59-8B6F-E7561A648783}"/>
              </a:ext>
            </a:extLst>
          </p:cNvPr>
          <p:cNvCxnSpPr>
            <a:cxnSpLocks/>
          </p:cNvCxnSpPr>
          <p:nvPr/>
        </p:nvCxnSpPr>
        <p:spPr>
          <a:xfrm>
            <a:off x="1846929" y="4058140"/>
            <a:ext cx="0" cy="931606"/>
          </a:xfrm>
          <a:prstGeom prst="line">
            <a:avLst/>
          </a:prstGeom>
          <a:ln>
            <a:solidFill>
              <a:srgbClr val="3F44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41EBF58-D42C-230B-677E-93346F0CCD7E}"/>
              </a:ext>
            </a:extLst>
          </p:cNvPr>
          <p:cNvCxnSpPr>
            <a:cxnSpLocks/>
          </p:cNvCxnSpPr>
          <p:nvPr/>
        </p:nvCxnSpPr>
        <p:spPr>
          <a:xfrm>
            <a:off x="2560334" y="4058140"/>
            <a:ext cx="0" cy="931606"/>
          </a:xfrm>
          <a:prstGeom prst="line">
            <a:avLst/>
          </a:prstGeom>
          <a:ln>
            <a:solidFill>
              <a:srgbClr val="3F44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F63E032-80F4-6953-4924-9C2A51F85589}"/>
              </a:ext>
            </a:extLst>
          </p:cNvPr>
          <p:cNvCxnSpPr>
            <a:cxnSpLocks/>
          </p:cNvCxnSpPr>
          <p:nvPr/>
        </p:nvCxnSpPr>
        <p:spPr>
          <a:xfrm>
            <a:off x="3273738" y="4058140"/>
            <a:ext cx="0" cy="931606"/>
          </a:xfrm>
          <a:prstGeom prst="line">
            <a:avLst/>
          </a:prstGeom>
          <a:ln>
            <a:solidFill>
              <a:srgbClr val="3F44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193481-A15E-0082-3B9F-F5ED1DF2A32C}"/>
              </a:ext>
            </a:extLst>
          </p:cNvPr>
          <p:cNvGrpSpPr/>
          <p:nvPr/>
        </p:nvGrpSpPr>
        <p:grpSpPr>
          <a:xfrm>
            <a:off x="542047" y="5282501"/>
            <a:ext cx="1182953" cy="754094"/>
            <a:chOff x="4315803" y="5149012"/>
            <a:chExt cx="1182953" cy="7540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85B4AA-19FA-4093-8FFF-252A2F83B14B}"/>
                </a:ext>
              </a:extLst>
            </p:cNvPr>
            <p:cNvSpPr txBox="1"/>
            <p:nvPr/>
          </p:nvSpPr>
          <p:spPr>
            <a:xfrm>
              <a:off x="4315803" y="5149012"/>
              <a:ext cx="1182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3600" dirty="0">
                  <a:solidFill>
                    <a:srgbClr val="3F444F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14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9699469-99E8-3AA3-0B68-452E6510A863}"/>
                </a:ext>
              </a:extLst>
            </p:cNvPr>
            <p:cNvSpPr txBox="1"/>
            <p:nvPr/>
          </p:nvSpPr>
          <p:spPr>
            <a:xfrm>
              <a:off x="4496168" y="5649190"/>
              <a:ext cx="88998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50" b="1" dirty="0">
                  <a:solidFill>
                    <a:srgbClr val="3F444F"/>
                  </a:solidFill>
                  <a:latin typeface="Manrope" pitchFamily="2" charset="0"/>
                </a:rPr>
                <a:t>МЕСТО</a:t>
              </a:r>
              <a:endParaRPr lang="en-TR" sz="1050" b="1" dirty="0">
                <a:solidFill>
                  <a:srgbClr val="3F444F"/>
                </a:solidFill>
                <a:latin typeface="Manrope" pitchFamily="2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97922D2-E461-E49C-1BF8-9F8F47FF7AEF}"/>
              </a:ext>
            </a:extLst>
          </p:cNvPr>
          <p:cNvGrpSpPr/>
          <p:nvPr/>
        </p:nvGrpSpPr>
        <p:grpSpPr>
          <a:xfrm>
            <a:off x="1279248" y="5282501"/>
            <a:ext cx="1182953" cy="754094"/>
            <a:chOff x="4315803" y="5149012"/>
            <a:chExt cx="1182953" cy="75409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C8BE0A7-FE77-62F5-089E-1BD780A6E481}"/>
                </a:ext>
              </a:extLst>
            </p:cNvPr>
            <p:cNvSpPr txBox="1"/>
            <p:nvPr/>
          </p:nvSpPr>
          <p:spPr>
            <a:xfrm>
              <a:off x="4315803" y="5149012"/>
              <a:ext cx="1182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3600" dirty="0">
                  <a:solidFill>
                    <a:srgbClr val="3F444F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5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99D7178-F191-B6B4-DAC0-57A6BC463800}"/>
                </a:ext>
              </a:extLst>
            </p:cNvPr>
            <p:cNvSpPr txBox="1"/>
            <p:nvPr/>
          </p:nvSpPr>
          <p:spPr>
            <a:xfrm>
              <a:off x="4488911" y="5649190"/>
              <a:ext cx="88998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50" b="1" dirty="0">
                  <a:solidFill>
                    <a:srgbClr val="3F444F"/>
                  </a:solidFill>
                  <a:latin typeface="Manrope" pitchFamily="2" charset="0"/>
                </a:rPr>
                <a:t>МЕСТО</a:t>
              </a:r>
              <a:endParaRPr lang="en-TR" sz="1050" b="1" dirty="0">
                <a:solidFill>
                  <a:srgbClr val="3F444F"/>
                </a:solidFill>
                <a:latin typeface="Manrope" pitchFamily="2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CD38369-D1F3-F73F-71C5-717986C62976}"/>
              </a:ext>
            </a:extLst>
          </p:cNvPr>
          <p:cNvGrpSpPr/>
          <p:nvPr/>
        </p:nvGrpSpPr>
        <p:grpSpPr>
          <a:xfrm>
            <a:off x="1943580" y="5282501"/>
            <a:ext cx="1182953" cy="754094"/>
            <a:chOff x="4315803" y="5149012"/>
            <a:chExt cx="1182953" cy="75409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7B99184-2EDE-F719-1A8E-9258528BB5FE}"/>
                </a:ext>
              </a:extLst>
            </p:cNvPr>
            <p:cNvSpPr txBox="1"/>
            <p:nvPr/>
          </p:nvSpPr>
          <p:spPr>
            <a:xfrm>
              <a:off x="4315803" y="5149012"/>
              <a:ext cx="1182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3600" dirty="0">
                  <a:solidFill>
                    <a:srgbClr val="3F444F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4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5E23DE9-DC2E-D535-B129-C32507944A58}"/>
                </a:ext>
              </a:extLst>
            </p:cNvPr>
            <p:cNvSpPr txBox="1"/>
            <p:nvPr/>
          </p:nvSpPr>
          <p:spPr>
            <a:xfrm>
              <a:off x="4503425" y="5649190"/>
              <a:ext cx="88998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50" b="1" dirty="0">
                  <a:solidFill>
                    <a:srgbClr val="3F444F"/>
                  </a:solidFill>
                  <a:latin typeface="Manrope" pitchFamily="2" charset="0"/>
                </a:rPr>
                <a:t>МЕСТО</a:t>
              </a:r>
              <a:endParaRPr lang="en-TR" sz="1050" b="1" dirty="0">
                <a:solidFill>
                  <a:srgbClr val="3F444F"/>
                </a:solidFill>
                <a:latin typeface="Manrope" pitchFamily="2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4AFF26B-F5EC-CB88-BE5B-992D970FC2F6}"/>
              </a:ext>
            </a:extLst>
          </p:cNvPr>
          <p:cNvGrpSpPr/>
          <p:nvPr/>
        </p:nvGrpSpPr>
        <p:grpSpPr>
          <a:xfrm>
            <a:off x="2676697" y="5282501"/>
            <a:ext cx="1182953" cy="761788"/>
            <a:chOff x="4315803" y="5149012"/>
            <a:chExt cx="1182953" cy="76178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7FC482-8454-3563-ED0F-3D5E62ED423A}"/>
                </a:ext>
              </a:extLst>
            </p:cNvPr>
            <p:cNvSpPr txBox="1"/>
            <p:nvPr/>
          </p:nvSpPr>
          <p:spPr>
            <a:xfrm>
              <a:off x="4315803" y="5149012"/>
              <a:ext cx="11829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3600" dirty="0">
                  <a:solidFill>
                    <a:srgbClr val="3F444F"/>
                  </a:solidFill>
                  <a:latin typeface="Pragmatica Book" panose="020B0503040502020204" pitchFamily="34" charset="0"/>
                  <a:ea typeface="Pragmatica Book" panose="020B0503040502020204" pitchFamily="34" charset="0"/>
                </a:rPr>
                <a:t>3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3484586-51A2-35FC-314D-AD10D2273032}"/>
                </a:ext>
              </a:extLst>
            </p:cNvPr>
            <p:cNvSpPr txBox="1"/>
            <p:nvPr/>
          </p:nvSpPr>
          <p:spPr>
            <a:xfrm>
              <a:off x="4517939" y="5649190"/>
              <a:ext cx="88998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050" b="1" dirty="0">
                  <a:solidFill>
                    <a:srgbClr val="3F444F"/>
                  </a:solidFill>
                  <a:latin typeface="Manrope" pitchFamily="2" charset="0"/>
                </a:rPr>
                <a:t>МЕСТО</a:t>
              </a:r>
              <a:endParaRPr lang="en-TR" b="1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BEA391-4BA5-041B-DBE2-021A72C0999B}"/>
              </a:ext>
            </a:extLst>
          </p:cNvPr>
          <p:cNvSpPr txBox="1"/>
          <p:nvPr/>
        </p:nvSpPr>
        <p:spPr>
          <a:xfrm>
            <a:off x="4637088" y="1371760"/>
            <a:ext cx="3281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 b="1" dirty="0">
                <a:solidFill>
                  <a:srgbClr val="3F444F"/>
                </a:solidFill>
                <a:latin typeface="Manrope" pitchFamily="2" charset="0"/>
              </a:rPr>
              <a:t>Объём медиазакупок,</a:t>
            </a:r>
          </a:p>
          <a:p>
            <a:pPr>
              <a:defRPr/>
            </a:pPr>
            <a:r>
              <a:rPr lang="ru-RU" sz="1800" dirty="0">
                <a:solidFill>
                  <a:srgbClr val="3F444F"/>
                </a:solidFill>
                <a:latin typeface="Manrope" pitchFamily="2" charset="0"/>
              </a:rPr>
              <a:t>млн, р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CF141C4-B72B-CA5E-EF83-48D6BA61D116}"/>
              </a:ext>
            </a:extLst>
          </p:cNvPr>
          <p:cNvSpPr txBox="1"/>
          <p:nvPr/>
        </p:nvSpPr>
        <p:spPr>
          <a:xfrm>
            <a:off x="7367809" y="4649254"/>
            <a:ext cx="1788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defRPr/>
            </a:pPr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20 131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3555067-6B0E-D994-19EE-7D31C6598611}"/>
              </a:ext>
            </a:extLst>
          </p:cNvPr>
          <p:cNvGrpSpPr/>
          <p:nvPr/>
        </p:nvGrpSpPr>
        <p:grpSpPr>
          <a:xfrm>
            <a:off x="4637088" y="2224279"/>
            <a:ext cx="5115074" cy="923329"/>
            <a:chOff x="4637088" y="2224279"/>
            <a:chExt cx="5115074" cy="923329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FFEF034-6A47-781E-886E-2BDB79F2B2B5}"/>
                </a:ext>
              </a:extLst>
            </p:cNvPr>
            <p:cNvSpPr/>
            <p:nvPr/>
          </p:nvSpPr>
          <p:spPr>
            <a:xfrm>
              <a:off x="4637088" y="2224279"/>
              <a:ext cx="5115074" cy="923329"/>
            </a:xfrm>
            <a:prstGeom prst="rect">
              <a:avLst/>
            </a:prstGeom>
            <a:solidFill>
              <a:srgbClr val="3F44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7C6FEE5-63E3-44AF-1BDE-33D3B9F67E41}"/>
                </a:ext>
              </a:extLst>
            </p:cNvPr>
            <p:cNvSpPr txBox="1"/>
            <p:nvPr/>
          </p:nvSpPr>
          <p:spPr>
            <a:xfrm>
              <a:off x="4872577" y="2547443"/>
              <a:ext cx="705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Manrope" pitchFamily="2" charset="0"/>
                </a:rPr>
                <a:t>2024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B9BCA80-7397-C541-923D-516126AAD886}"/>
              </a:ext>
            </a:extLst>
          </p:cNvPr>
          <p:cNvGrpSpPr/>
          <p:nvPr/>
        </p:nvGrpSpPr>
        <p:grpSpPr>
          <a:xfrm>
            <a:off x="4637088" y="3331441"/>
            <a:ext cx="2977032" cy="923329"/>
            <a:chOff x="4637088" y="3331441"/>
            <a:chExt cx="2977032" cy="9233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54375A9-8AF8-F50A-C379-120155D79496}"/>
                </a:ext>
              </a:extLst>
            </p:cNvPr>
            <p:cNvSpPr/>
            <p:nvPr/>
          </p:nvSpPr>
          <p:spPr>
            <a:xfrm>
              <a:off x="4637088" y="3331441"/>
              <a:ext cx="2977032" cy="923329"/>
            </a:xfrm>
            <a:prstGeom prst="rect">
              <a:avLst/>
            </a:prstGeom>
            <a:solidFill>
              <a:srgbClr val="3F44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6D795FF-7EEF-5D03-21F4-C15C91FFC2DE}"/>
                </a:ext>
              </a:extLst>
            </p:cNvPr>
            <p:cNvSpPr txBox="1"/>
            <p:nvPr/>
          </p:nvSpPr>
          <p:spPr>
            <a:xfrm>
              <a:off x="4872577" y="3654605"/>
              <a:ext cx="705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Manrope" pitchFamily="2" charset="0"/>
                </a:rPr>
                <a:t>2023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ACFADDB-450F-270A-0580-50777EE69CEE}"/>
              </a:ext>
            </a:extLst>
          </p:cNvPr>
          <p:cNvGrpSpPr/>
          <p:nvPr/>
        </p:nvGrpSpPr>
        <p:grpSpPr>
          <a:xfrm>
            <a:off x="4637088" y="4438603"/>
            <a:ext cx="2495232" cy="923329"/>
            <a:chOff x="4637088" y="4438603"/>
            <a:chExt cx="2495232" cy="923329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8820154-5FF5-E91C-3734-19F45C9DB67C}"/>
                </a:ext>
              </a:extLst>
            </p:cNvPr>
            <p:cNvSpPr/>
            <p:nvPr/>
          </p:nvSpPr>
          <p:spPr>
            <a:xfrm>
              <a:off x="4637088" y="4438603"/>
              <a:ext cx="2495232" cy="923329"/>
            </a:xfrm>
            <a:prstGeom prst="rect">
              <a:avLst/>
            </a:prstGeom>
            <a:solidFill>
              <a:srgbClr val="3F44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0849ED1-2549-2937-28B9-F0F0FF70B10A}"/>
                </a:ext>
              </a:extLst>
            </p:cNvPr>
            <p:cNvSpPr txBox="1"/>
            <p:nvPr/>
          </p:nvSpPr>
          <p:spPr>
            <a:xfrm>
              <a:off x="4872577" y="4761767"/>
              <a:ext cx="705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Manrope" pitchFamily="2" charset="0"/>
                </a:rPr>
                <a:t>2022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528AE26-E183-5E96-2A68-04C1CB6A8729}"/>
              </a:ext>
            </a:extLst>
          </p:cNvPr>
          <p:cNvGrpSpPr/>
          <p:nvPr/>
        </p:nvGrpSpPr>
        <p:grpSpPr>
          <a:xfrm>
            <a:off x="4637088" y="5545764"/>
            <a:ext cx="1178712" cy="923329"/>
            <a:chOff x="4637088" y="5545764"/>
            <a:chExt cx="1178712" cy="92332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053B61C-28DB-5E2C-EF14-B167350EC77F}"/>
                </a:ext>
              </a:extLst>
            </p:cNvPr>
            <p:cNvSpPr/>
            <p:nvPr/>
          </p:nvSpPr>
          <p:spPr>
            <a:xfrm>
              <a:off x="4637088" y="5545764"/>
              <a:ext cx="1178712" cy="923329"/>
            </a:xfrm>
            <a:prstGeom prst="rect">
              <a:avLst/>
            </a:prstGeom>
            <a:solidFill>
              <a:srgbClr val="3F44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R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D9AE6C7-6568-6EBD-63DF-3E08ED85CDA2}"/>
                </a:ext>
              </a:extLst>
            </p:cNvPr>
            <p:cNvSpPr txBox="1"/>
            <p:nvPr/>
          </p:nvSpPr>
          <p:spPr>
            <a:xfrm>
              <a:off x="4872577" y="5868943"/>
              <a:ext cx="705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Manrope" pitchFamily="2" charset="0"/>
                </a:rPr>
                <a:t>2021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6AF3FE30-9716-6372-7766-2542E091D4D4}"/>
              </a:ext>
            </a:extLst>
          </p:cNvPr>
          <p:cNvSpPr txBox="1"/>
          <p:nvPr/>
        </p:nvSpPr>
        <p:spPr>
          <a:xfrm>
            <a:off x="9985849" y="2393918"/>
            <a:ext cx="197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40 000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81CA767-AE9B-A48C-3972-E29DD51DC228}"/>
              </a:ext>
            </a:extLst>
          </p:cNvPr>
          <p:cNvSpPr txBox="1"/>
          <p:nvPr/>
        </p:nvSpPr>
        <p:spPr>
          <a:xfrm>
            <a:off x="7849609" y="3536515"/>
            <a:ext cx="197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defRPr/>
            </a:pPr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24 739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378E157-3A93-DE13-537A-CDCE606D5FCD}"/>
              </a:ext>
            </a:extLst>
          </p:cNvPr>
          <p:cNvSpPr txBox="1"/>
          <p:nvPr/>
        </p:nvSpPr>
        <p:spPr>
          <a:xfrm>
            <a:off x="6157558" y="5714085"/>
            <a:ext cx="1788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defTabSz="914400" eaLnBrk="1" fontAlgn="auto" latinLnBrk="0" hangingPunct="1">
              <a:buClrTx/>
              <a:buSzTx/>
              <a:buFont typeface="Arial"/>
              <a:buNone/>
              <a:tabLst/>
              <a:defRPr/>
            </a:pPr>
            <a:r>
              <a:rPr lang="ru-RU" sz="3600" dirty="0">
                <a:solidFill>
                  <a:srgbClr val="3F444F"/>
                </a:solidFill>
                <a:latin typeface="Pragmatica Book" panose="020B0503040502020204" pitchFamily="34" charset="0"/>
                <a:ea typeface="Pragmatica Book" panose="020B0503040502020204" pitchFamily="34" charset="0"/>
              </a:rPr>
              <a:t>7 609</a:t>
            </a:r>
          </a:p>
        </p:txBody>
      </p:sp>
    </p:spTree>
    <p:extLst>
      <p:ext uri="{BB962C8B-B14F-4D97-AF65-F5344CB8AC3E}">
        <p14:creationId xmlns:p14="http://schemas.microsoft.com/office/powerpoint/2010/main" val="20777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2" grpId="0"/>
      <p:bldP spid="91" grpId="0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1E2DA5-A2A6-6C96-0A2B-50EB5412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6631F9C-6354-E557-7A43-968DD8180ABD}"/>
              </a:ext>
            </a:extLst>
          </p:cNvPr>
          <p:cNvSpPr/>
          <p:nvPr/>
        </p:nvSpPr>
        <p:spPr>
          <a:xfrm>
            <a:off x="8145587" y="1352206"/>
            <a:ext cx="3681910" cy="5064470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E0B83D33-79D3-C91B-C8F5-298FD9E29928}"/>
              </a:ext>
            </a:extLst>
          </p:cNvPr>
          <p:cNvSpPr/>
          <p:nvPr/>
        </p:nvSpPr>
        <p:spPr>
          <a:xfrm>
            <a:off x="8159529" y="1352202"/>
            <a:ext cx="3674939" cy="3018315"/>
          </a:xfrm>
          <a:prstGeom prst="round2SameRect">
            <a:avLst>
              <a:gd name="adj1" fmla="val 13562"/>
              <a:gd name="adj2" fmla="val 0"/>
            </a:avLst>
          </a:prstGeom>
          <a:solidFill>
            <a:srgbClr val="9B14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07507EA-4DF4-CADE-2906-05D6B409342A}"/>
              </a:ext>
            </a:extLst>
          </p:cNvPr>
          <p:cNvSpPr/>
          <p:nvPr/>
        </p:nvSpPr>
        <p:spPr>
          <a:xfrm>
            <a:off x="371475" y="1352206"/>
            <a:ext cx="3681910" cy="5064470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5046ACA-CA47-EB36-C932-287F38788424}"/>
              </a:ext>
            </a:extLst>
          </p:cNvPr>
          <p:cNvSpPr/>
          <p:nvPr/>
        </p:nvSpPr>
        <p:spPr>
          <a:xfrm>
            <a:off x="371475" y="1352202"/>
            <a:ext cx="3674939" cy="3018315"/>
          </a:xfrm>
          <a:prstGeom prst="round2SameRect">
            <a:avLst>
              <a:gd name="adj1" fmla="val 13562"/>
              <a:gd name="adj2" fmla="val 0"/>
            </a:avLst>
          </a:prstGeom>
          <a:solidFill>
            <a:srgbClr val="9B14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8C19EE2-835A-52CB-0A0B-9763F58B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45" y="279788"/>
            <a:ext cx="10148163" cy="646331"/>
          </a:xfrm>
        </p:spPr>
        <p:txBody>
          <a:bodyPr/>
          <a:lstStyle/>
          <a:p>
            <a:r>
              <a:rPr lang="ru-RU" dirty="0">
                <a:latin typeface="Pragmatica Book" panose="020B0503040502020204" pitchFamily="34" charset="0"/>
                <a:ea typeface="Pragmatica Book" panose="020B0503040502020204" pitchFamily="34" charset="0"/>
              </a:rPr>
              <a:t>К чему все это ведет?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7D1981-4602-98D1-C979-D3E3BFC025F9}"/>
              </a:ext>
            </a:extLst>
          </p:cNvPr>
          <p:cNvSpPr/>
          <p:nvPr/>
        </p:nvSpPr>
        <p:spPr>
          <a:xfrm>
            <a:off x="782009" y="4617217"/>
            <a:ext cx="28922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73B45"/>
                </a:solidFill>
                <a:latin typeface="Manrope" pitchFamily="2" charset="0"/>
              </a:rPr>
              <a:t>Ухудшение возможностей </a:t>
            </a:r>
          </a:p>
          <a:p>
            <a:r>
              <a:rPr lang="ru-RU" sz="1800" b="1" dirty="0">
                <a:solidFill>
                  <a:srgbClr val="373B45"/>
                </a:solidFill>
                <a:latin typeface="Manrope" pitchFamily="2" charset="0"/>
              </a:rPr>
              <a:t>для конкуренции </a:t>
            </a:r>
            <a:br>
              <a:rPr lang="ru-RU" sz="1800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800" dirty="0">
                <a:solidFill>
                  <a:srgbClr val="373B45"/>
                </a:solidFill>
                <a:latin typeface="Manrope" pitchFamily="2" charset="0"/>
              </a:rPr>
              <a:t>и олигополия </a:t>
            </a:r>
          </a:p>
          <a:p>
            <a:r>
              <a:rPr lang="ru-RU" sz="1800" dirty="0">
                <a:solidFill>
                  <a:srgbClr val="373B45"/>
                </a:solidFill>
                <a:latin typeface="Manrope" pitchFamily="2" charset="0"/>
              </a:rPr>
              <a:t>в ряде сегментов</a:t>
            </a:r>
          </a:p>
        </p:txBody>
      </p:sp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523FC3CF-2D67-16FF-D76E-85EDA7807AE8}"/>
              </a:ext>
            </a:extLst>
          </p:cNvPr>
          <p:cNvSpPr/>
          <p:nvPr/>
        </p:nvSpPr>
        <p:spPr>
          <a:xfrm>
            <a:off x="8622920" y="4617217"/>
            <a:ext cx="27870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73B45"/>
                </a:solidFill>
                <a:latin typeface="Manrope" pitchFamily="2" charset="0"/>
              </a:rPr>
              <a:t>Эффективность</a:t>
            </a:r>
            <a:br>
              <a:rPr lang="ru-RU" sz="1800" b="1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800" b="1" dirty="0">
                <a:solidFill>
                  <a:srgbClr val="373B45"/>
                </a:solidFill>
                <a:latin typeface="Manrope" pitchFamily="2" charset="0"/>
              </a:rPr>
              <a:t>текущих подходов </a:t>
            </a:r>
            <a:r>
              <a:rPr lang="ru-RU" sz="1800" dirty="0">
                <a:solidFill>
                  <a:srgbClr val="373B45"/>
                </a:solidFill>
                <a:latin typeface="Manrope" pitchFamily="2" charset="0"/>
              </a:rPr>
              <a:t>снижается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4BE157D-2868-E572-11D4-F6F026535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75" y="780913"/>
            <a:ext cx="3155496" cy="35947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420B5C-0622-4850-3959-52ED9C5DF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220473" y="2531287"/>
            <a:ext cx="2205057" cy="14677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A2D916-738C-1686-B065-2598EE26D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7754" y="245142"/>
            <a:ext cx="709576" cy="553741"/>
          </a:xfrm>
          <a:prstGeom prst="rect">
            <a:avLst/>
          </a:prstGeom>
        </p:spPr>
      </p:pic>
      <p:pic>
        <p:nvPicPr>
          <p:cNvPr id="21" name="Google Shape;136;p20">
            <a:extLst>
              <a:ext uri="{FF2B5EF4-FFF2-40B4-BE49-F238E27FC236}">
                <a16:creationId xmlns:a16="http://schemas.microsoft.com/office/drawing/2014/main" id="{4348A449-C725-0001-D8C8-011554C0745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2161" y="400512"/>
            <a:ext cx="1219646" cy="1691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FA9124F-6902-E8E5-5F2F-D9D7D6FB4E20}"/>
              </a:ext>
            </a:extLst>
          </p:cNvPr>
          <p:cNvSpPr/>
          <p:nvPr/>
        </p:nvSpPr>
        <p:spPr>
          <a:xfrm>
            <a:off x="4258531" y="1352206"/>
            <a:ext cx="3681910" cy="5064470"/>
          </a:xfrm>
          <a:prstGeom prst="roundRect">
            <a:avLst>
              <a:gd name="adj" fmla="val 10774"/>
            </a:avLst>
          </a:prstGeom>
          <a:solidFill>
            <a:srgbClr val="E0E7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>
              <a:highlight>
                <a:srgbClr val="F8FBFD"/>
              </a:highlight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9FB52B4B-83C2-9EC5-1CF5-973DD481E168}"/>
              </a:ext>
            </a:extLst>
          </p:cNvPr>
          <p:cNvSpPr/>
          <p:nvPr/>
        </p:nvSpPr>
        <p:spPr>
          <a:xfrm>
            <a:off x="4265502" y="1352202"/>
            <a:ext cx="3674939" cy="3018315"/>
          </a:xfrm>
          <a:prstGeom prst="round2SameRect">
            <a:avLst>
              <a:gd name="adj1" fmla="val 13562"/>
              <a:gd name="adj2" fmla="val 0"/>
            </a:avLst>
          </a:prstGeom>
          <a:solidFill>
            <a:srgbClr val="9B14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D0AD5583-36DD-5796-05AA-3967FDE2AD2F}"/>
              </a:ext>
            </a:extLst>
          </p:cNvPr>
          <p:cNvSpPr/>
          <p:nvPr/>
        </p:nvSpPr>
        <p:spPr>
          <a:xfrm>
            <a:off x="4732447" y="4617217"/>
            <a:ext cx="2738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73B45"/>
                </a:solidFill>
                <a:latin typeface="Manrope" pitchFamily="2" charset="0"/>
              </a:rPr>
              <a:t>Снижение дохода</a:t>
            </a:r>
            <a:br>
              <a:rPr lang="ru-RU" sz="1800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800" dirty="0">
                <a:solidFill>
                  <a:srgbClr val="373B45"/>
                </a:solidFill>
                <a:latin typeface="Manrope" pitchFamily="2" charset="0"/>
              </a:rPr>
              <a:t>большинства</a:t>
            </a:r>
            <a:br>
              <a:rPr lang="ru-RU" sz="1800" dirty="0">
                <a:solidFill>
                  <a:srgbClr val="373B45"/>
                </a:solidFill>
                <a:latin typeface="Manrope" pitchFamily="2" charset="0"/>
              </a:rPr>
            </a:br>
            <a:r>
              <a:rPr lang="ru-RU" sz="1800" dirty="0">
                <a:solidFill>
                  <a:srgbClr val="373B45"/>
                </a:solidFill>
                <a:latin typeface="Manrope" pitchFamily="2" charset="0"/>
              </a:rPr>
              <a:t>участников рынка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8A61BA7-EC87-5C27-2091-F0E5166078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2473" y="1483496"/>
            <a:ext cx="3667968" cy="288419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80367CF-47C5-B94A-E7CF-99435B9764B2}"/>
              </a:ext>
            </a:extLst>
          </p:cNvPr>
          <p:cNvSpPr/>
          <p:nvPr/>
        </p:nvSpPr>
        <p:spPr>
          <a:xfrm>
            <a:off x="8334706" y="1973386"/>
            <a:ext cx="578069" cy="2402251"/>
          </a:xfrm>
          <a:prstGeom prst="rect">
            <a:avLst/>
          </a:prstGeom>
          <a:solidFill>
            <a:schemeClr val="bg1">
              <a:alpha val="177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731953B-889C-D5A9-5005-41F6D77DFF1C}"/>
              </a:ext>
            </a:extLst>
          </p:cNvPr>
          <p:cNvSpPr/>
          <p:nvPr/>
        </p:nvSpPr>
        <p:spPr>
          <a:xfrm>
            <a:off x="9023196" y="2333296"/>
            <a:ext cx="578069" cy="2042341"/>
          </a:xfrm>
          <a:prstGeom prst="rect">
            <a:avLst/>
          </a:prstGeom>
          <a:solidFill>
            <a:schemeClr val="bg1">
              <a:alpha val="177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53F8A72-DE81-6FA3-2B92-52C7BA3EBC72}"/>
              </a:ext>
            </a:extLst>
          </p:cNvPr>
          <p:cNvSpPr/>
          <p:nvPr/>
        </p:nvSpPr>
        <p:spPr>
          <a:xfrm>
            <a:off x="9711686" y="2753284"/>
            <a:ext cx="578069" cy="1622353"/>
          </a:xfrm>
          <a:prstGeom prst="rect">
            <a:avLst/>
          </a:prstGeom>
          <a:solidFill>
            <a:schemeClr val="bg1">
              <a:alpha val="177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114E74B-5645-BE54-BEB1-0A816A810B70}"/>
              </a:ext>
            </a:extLst>
          </p:cNvPr>
          <p:cNvSpPr/>
          <p:nvPr/>
        </p:nvSpPr>
        <p:spPr>
          <a:xfrm>
            <a:off x="10400175" y="3360752"/>
            <a:ext cx="578069" cy="1014885"/>
          </a:xfrm>
          <a:prstGeom prst="rect">
            <a:avLst/>
          </a:prstGeom>
          <a:solidFill>
            <a:schemeClr val="bg1">
              <a:alpha val="177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5B40147-B781-5803-48BF-61ADDDA215E1}"/>
              </a:ext>
            </a:extLst>
          </p:cNvPr>
          <p:cNvSpPr/>
          <p:nvPr/>
        </p:nvSpPr>
        <p:spPr>
          <a:xfrm>
            <a:off x="11088664" y="3920359"/>
            <a:ext cx="578069" cy="455278"/>
          </a:xfrm>
          <a:prstGeom prst="rect">
            <a:avLst/>
          </a:prstGeom>
          <a:solidFill>
            <a:schemeClr val="bg1">
              <a:alpha val="177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2F9A3BD-1C46-0900-A376-F63786C42BD7}"/>
              </a:ext>
            </a:extLst>
          </p:cNvPr>
          <p:cNvSpPr/>
          <p:nvPr/>
        </p:nvSpPr>
        <p:spPr>
          <a:xfrm>
            <a:off x="8572186" y="2162630"/>
            <a:ext cx="88520" cy="88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5D2BDD-D292-D4B4-66D4-5C9727AD5BB5}"/>
              </a:ext>
            </a:extLst>
          </p:cNvPr>
          <p:cNvSpPr/>
          <p:nvPr/>
        </p:nvSpPr>
        <p:spPr>
          <a:xfrm>
            <a:off x="9266249" y="2707965"/>
            <a:ext cx="88520" cy="88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D7CFFC3-D40E-2FC5-CE35-4F4BBE3327F2}"/>
              </a:ext>
            </a:extLst>
          </p:cNvPr>
          <p:cNvSpPr/>
          <p:nvPr/>
        </p:nvSpPr>
        <p:spPr>
          <a:xfrm>
            <a:off x="11326404" y="4090582"/>
            <a:ext cx="88520" cy="88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DE346133-6E99-6DC5-12C4-B552F2876B04}"/>
              </a:ext>
            </a:extLst>
          </p:cNvPr>
          <p:cNvSpPr/>
          <p:nvPr/>
        </p:nvSpPr>
        <p:spPr>
          <a:xfrm>
            <a:off x="8613508" y="2212708"/>
            <a:ext cx="3231811" cy="2010284"/>
          </a:xfrm>
          <a:custGeom>
            <a:avLst/>
            <a:gdLst>
              <a:gd name="connsiteX0" fmla="*/ 0 w 3231811"/>
              <a:gd name="connsiteY0" fmla="*/ 0 h 2010284"/>
              <a:gd name="connsiteX1" fmla="*/ 411829 w 3231811"/>
              <a:gd name="connsiteY1" fmla="*/ 349008 h 2010284"/>
              <a:gd name="connsiteX2" fmla="*/ 704996 w 3231811"/>
              <a:gd name="connsiteY2" fmla="*/ 544452 h 2010284"/>
              <a:gd name="connsiteX3" fmla="*/ 1137765 w 3231811"/>
              <a:gd name="connsiteY3" fmla="*/ 956281 h 2010284"/>
              <a:gd name="connsiteX4" fmla="*/ 1933503 w 3231811"/>
              <a:gd name="connsiteY4" fmla="*/ 1514694 h 2010284"/>
              <a:gd name="connsiteX5" fmla="*/ 2366272 w 3231811"/>
              <a:gd name="connsiteY5" fmla="*/ 1863701 h 2010284"/>
              <a:gd name="connsiteX6" fmla="*/ 2764141 w 3231811"/>
              <a:gd name="connsiteY6" fmla="*/ 1919542 h 2010284"/>
              <a:gd name="connsiteX7" fmla="*/ 3231811 w 3231811"/>
              <a:gd name="connsiteY7" fmla="*/ 2010284 h 2010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1811" h="2010284">
                <a:moveTo>
                  <a:pt x="0" y="0"/>
                </a:moveTo>
                <a:cubicBezTo>
                  <a:pt x="147165" y="129133"/>
                  <a:pt x="294330" y="258266"/>
                  <a:pt x="411829" y="349008"/>
                </a:cubicBezTo>
                <a:cubicBezTo>
                  <a:pt x="529328" y="439750"/>
                  <a:pt x="584007" y="443240"/>
                  <a:pt x="704996" y="544452"/>
                </a:cubicBezTo>
                <a:cubicBezTo>
                  <a:pt x="825985" y="645664"/>
                  <a:pt x="933014" y="794574"/>
                  <a:pt x="1137765" y="956281"/>
                </a:cubicBezTo>
                <a:cubicBezTo>
                  <a:pt x="1342516" y="1117988"/>
                  <a:pt x="1728752" y="1363457"/>
                  <a:pt x="1933503" y="1514694"/>
                </a:cubicBezTo>
                <a:cubicBezTo>
                  <a:pt x="2138254" y="1665931"/>
                  <a:pt x="2227832" y="1796226"/>
                  <a:pt x="2366272" y="1863701"/>
                </a:cubicBezTo>
                <a:cubicBezTo>
                  <a:pt x="2504712" y="1931176"/>
                  <a:pt x="2619885" y="1895112"/>
                  <a:pt x="2764141" y="1919542"/>
                </a:cubicBezTo>
                <a:cubicBezTo>
                  <a:pt x="2908398" y="1943973"/>
                  <a:pt x="3070104" y="1977128"/>
                  <a:pt x="3231811" y="2010284"/>
                </a:cubicBezTo>
              </a:path>
            </a:pathLst>
          </a:custGeom>
          <a:noFill/>
          <a:ln w="12700">
            <a:solidFill>
              <a:schemeClr val="bg1">
                <a:alpha val="28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1A156F1-DC00-5AD4-90D3-3B32621B95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215987" y="1122979"/>
            <a:ext cx="3765389" cy="324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52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3F444F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7333</TotalTime>
  <Words>857</Words>
  <Application>Microsoft Office PowerPoint</Application>
  <PresentationFormat>Широкоэкранный</PresentationFormat>
  <Paragraphs>223</Paragraphs>
  <Slides>23</Slides>
  <Notes>23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Manrope</vt:lpstr>
      <vt:lpstr>Pragmatica Black</vt:lpstr>
      <vt:lpstr>Pragmatica Book</vt:lpstr>
      <vt:lpstr>System Font Regular</vt:lpstr>
      <vt:lpstr>Office Theme</vt:lpstr>
      <vt:lpstr>Презентация PowerPoint</vt:lpstr>
      <vt:lpstr>Презентация PowerPoint</vt:lpstr>
      <vt:lpstr>Изменения, которые мы обсуждаем</vt:lpstr>
      <vt:lpstr>На рынке все относительно</vt:lpstr>
      <vt:lpstr>Презентация PowerPoint</vt:lpstr>
      <vt:lpstr>Экосистемы повсеместно</vt:lpstr>
      <vt:lpstr>Экосистемы –  крупнейшие рекламодатели</vt:lpstr>
      <vt:lpstr>И готовы к игре по своим правила</vt:lpstr>
      <vt:lpstr>К чему все это ведет?</vt:lpstr>
      <vt:lpstr>Вокруг нас изменилось буквально все…</vt:lpstr>
      <vt:lpstr>Презентация PowerPoint</vt:lpstr>
      <vt:lpstr>Чтобы продолжать расти, надо взаимодействовать иначе</vt:lpstr>
      <vt:lpstr>Чтобы продолжать расти, надо взаимодействовать иначе</vt:lpstr>
      <vt:lpstr>Чтобы продолжать расти, надо взаимодействовать иначе</vt:lpstr>
      <vt:lpstr>Презентация PowerPoint</vt:lpstr>
      <vt:lpstr>Трансформация агентства  в маркетингового партнера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цепочек</dc:title>
  <dc:creator>Eugene</dc:creator>
  <cp:lastModifiedBy>Eugene Parshin</cp:lastModifiedBy>
  <cp:revision>98</cp:revision>
  <dcterms:modified xsi:type="dcterms:W3CDTF">2024-09-10T20:47:26Z</dcterms:modified>
</cp:coreProperties>
</file>